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6858000" cy="9144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5656"/>
    <a:srgbClr val="2491D2"/>
    <a:srgbClr val="077F4D"/>
    <a:srgbClr val="6FC5E3"/>
    <a:srgbClr val="1F8745"/>
    <a:srgbClr val="3784B4"/>
    <a:srgbClr val="5BA2CD"/>
    <a:srgbClr val="A66BD3"/>
    <a:srgbClr val="7A079C"/>
    <a:srgbClr val="FFC9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99803B-E4D5-42C7-A1CA-308150A5BEA8}" v="74" dt="2024-04-22T17:42:07.8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04" autoAdjust="0"/>
  </p:normalViewPr>
  <p:slideViewPr>
    <p:cSldViewPr snapToGrid="0">
      <p:cViewPr varScale="1">
        <p:scale>
          <a:sx n="83" d="100"/>
          <a:sy n="83" d="100"/>
        </p:scale>
        <p:origin x="48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FF2FD-1BCC-4E19-8C86-0E4A2A87E58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3667-F0A6-49FC-8742-789E7D2F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3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FF2FD-1BCC-4E19-8C86-0E4A2A87E58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3667-F0A6-49FC-8742-789E7D2F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6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FF2FD-1BCC-4E19-8C86-0E4A2A87E58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3667-F0A6-49FC-8742-789E7D2F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1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FF2FD-1BCC-4E19-8C86-0E4A2A87E58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3667-F0A6-49FC-8742-789E7D2F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92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FF2FD-1BCC-4E19-8C86-0E4A2A87E58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3667-F0A6-49FC-8742-789E7D2F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1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FF2FD-1BCC-4E19-8C86-0E4A2A87E58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3667-F0A6-49FC-8742-789E7D2F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83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FF2FD-1BCC-4E19-8C86-0E4A2A87E58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3667-F0A6-49FC-8742-789E7D2F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9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FF2FD-1BCC-4E19-8C86-0E4A2A87E58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3667-F0A6-49FC-8742-789E7D2F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4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FF2FD-1BCC-4E19-8C86-0E4A2A87E58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3667-F0A6-49FC-8742-789E7D2F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84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FF2FD-1BCC-4E19-8C86-0E4A2A87E58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3667-F0A6-49FC-8742-789E7D2F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17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FF2FD-1BCC-4E19-8C86-0E4A2A87E58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83667-F0A6-49FC-8742-789E7D2F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47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FF2FD-1BCC-4E19-8C86-0E4A2A87E58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83667-F0A6-49FC-8742-789E7D2FA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2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C4CA5CD7-8C7D-4F84-98FE-C07443ACC05D}"/>
              </a:ext>
            </a:extLst>
          </p:cNvPr>
          <p:cNvSpPr/>
          <p:nvPr/>
        </p:nvSpPr>
        <p:spPr>
          <a:xfrm>
            <a:off x="386844" y="3696175"/>
            <a:ext cx="1488325" cy="358428"/>
          </a:xfrm>
          <a:custGeom>
            <a:avLst/>
            <a:gdLst>
              <a:gd name="connsiteX0" fmla="*/ 356839 w 6958361"/>
              <a:gd name="connsiteY0" fmla="*/ 2319454 h 5508702"/>
              <a:gd name="connsiteX1" fmla="*/ 0 w 6958361"/>
              <a:gd name="connsiteY1" fmla="*/ 2319454 h 5508702"/>
              <a:gd name="connsiteX2" fmla="*/ 3456878 w 6958361"/>
              <a:gd name="connsiteY2" fmla="*/ 0 h 5508702"/>
              <a:gd name="connsiteX3" fmla="*/ 6958361 w 6958361"/>
              <a:gd name="connsiteY3" fmla="*/ 2297151 h 5508702"/>
              <a:gd name="connsiteX4" fmla="*/ 6556917 w 6958361"/>
              <a:gd name="connsiteY4" fmla="*/ 2297151 h 5508702"/>
              <a:gd name="connsiteX5" fmla="*/ 6556917 w 6958361"/>
              <a:gd name="connsiteY5" fmla="*/ 5508702 h 5508702"/>
              <a:gd name="connsiteX6" fmla="*/ 379141 w 6958361"/>
              <a:gd name="connsiteY6" fmla="*/ 5508702 h 5508702"/>
              <a:gd name="connsiteX7" fmla="*/ 356839 w 6958361"/>
              <a:gd name="connsiteY7" fmla="*/ 2319454 h 550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58361" h="5508702">
                <a:moveTo>
                  <a:pt x="356839" y="2319454"/>
                </a:moveTo>
                <a:lnTo>
                  <a:pt x="0" y="2319454"/>
                </a:lnTo>
                <a:lnTo>
                  <a:pt x="3456878" y="0"/>
                </a:lnTo>
                <a:lnTo>
                  <a:pt x="6958361" y="2297151"/>
                </a:lnTo>
                <a:lnTo>
                  <a:pt x="6556917" y="2297151"/>
                </a:lnTo>
                <a:lnTo>
                  <a:pt x="6556917" y="5508702"/>
                </a:lnTo>
                <a:lnTo>
                  <a:pt x="379141" y="5508702"/>
                </a:lnTo>
                <a:lnTo>
                  <a:pt x="356839" y="231945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7A079C"/>
              </a:solidFill>
            </a:endParaRP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61F1EF0C-75B9-48AF-A2F0-B8E5F48E506E}"/>
              </a:ext>
            </a:extLst>
          </p:cNvPr>
          <p:cNvSpPr/>
          <p:nvPr/>
        </p:nvSpPr>
        <p:spPr>
          <a:xfrm>
            <a:off x="544826" y="2332382"/>
            <a:ext cx="529167" cy="358428"/>
          </a:xfrm>
          <a:custGeom>
            <a:avLst/>
            <a:gdLst>
              <a:gd name="connsiteX0" fmla="*/ 356839 w 6958361"/>
              <a:gd name="connsiteY0" fmla="*/ 2319454 h 5508702"/>
              <a:gd name="connsiteX1" fmla="*/ 0 w 6958361"/>
              <a:gd name="connsiteY1" fmla="*/ 2319454 h 5508702"/>
              <a:gd name="connsiteX2" fmla="*/ 3456878 w 6958361"/>
              <a:gd name="connsiteY2" fmla="*/ 0 h 5508702"/>
              <a:gd name="connsiteX3" fmla="*/ 6958361 w 6958361"/>
              <a:gd name="connsiteY3" fmla="*/ 2297151 h 5508702"/>
              <a:gd name="connsiteX4" fmla="*/ 6556917 w 6958361"/>
              <a:gd name="connsiteY4" fmla="*/ 2297151 h 5508702"/>
              <a:gd name="connsiteX5" fmla="*/ 6556917 w 6958361"/>
              <a:gd name="connsiteY5" fmla="*/ 5508702 h 5508702"/>
              <a:gd name="connsiteX6" fmla="*/ 379141 w 6958361"/>
              <a:gd name="connsiteY6" fmla="*/ 5508702 h 5508702"/>
              <a:gd name="connsiteX7" fmla="*/ 356839 w 6958361"/>
              <a:gd name="connsiteY7" fmla="*/ 2319454 h 550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58361" h="5508702">
                <a:moveTo>
                  <a:pt x="356839" y="2319454"/>
                </a:moveTo>
                <a:lnTo>
                  <a:pt x="0" y="2319454"/>
                </a:lnTo>
                <a:lnTo>
                  <a:pt x="3456878" y="0"/>
                </a:lnTo>
                <a:lnTo>
                  <a:pt x="6958361" y="2297151"/>
                </a:lnTo>
                <a:lnTo>
                  <a:pt x="6556917" y="2297151"/>
                </a:lnTo>
                <a:lnTo>
                  <a:pt x="6556917" y="5508702"/>
                </a:lnTo>
                <a:lnTo>
                  <a:pt x="379141" y="5508702"/>
                </a:lnTo>
                <a:lnTo>
                  <a:pt x="356839" y="231945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9D29D521-BC34-498A-A873-F999092A5832}"/>
              </a:ext>
            </a:extLst>
          </p:cNvPr>
          <p:cNvSpPr/>
          <p:nvPr/>
        </p:nvSpPr>
        <p:spPr>
          <a:xfrm>
            <a:off x="4504755" y="984764"/>
            <a:ext cx="2353245" cy="710623"/>
          </a:xfrm>
          <a:prstGeom prst="rect">
            <a:avLst/>
          </a:prstGeom>
          <a:solidFill>
            <a:srgbClr val="2491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150000"/>
              </a:lnSpc>
            </a:pPr>
            <a:endParaRPr lang="en-US" sz="2400" dirty="0">
              <a:solidFill>
                <a:srgbClr val="D1A401"/>
              </a:solidFill>
              <a:latin typeface="Verdana Pro Black"/>
              <a:cs typeface="Calibri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6FE99BB-3C43-464F-B94F-1A427DD2DDFB}"/>
              </a:ext>
            </a:extLst>
          </p:cNvPr>
          <p:cNvSpPr/>
          <p:nvPr/>
        </p:nvSpPr>
        <p:spPr>
          <a:xfrm>
            <a:off x="0" y="180160"/>
            <a:ext cx="1692214" cy="1503395"/>
          </a:xfrm>
          <a:prstGeom prst="rect">
            <a:avLst/>
          </a:prstGeom>
          <a:solidFill>
            <a:srgbClr val="2491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150000"/>
              </a:lnSpc>
            </a:pPr>
            <a:endParaRPr lang="en-US" sz="2400">
              <a:solidFill>
                <a:srgbClr val="3784B4"/>
              </a:solidFill>
              <a:latin typeface="Verdana Pro Black"/>
              <a:cs typeface="Calibri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C53FC13-D9AD-4791-A39F-954954BB3711}"/>
              </a:ext>
            </a:extLst>
          </p:cNvPr>
          <p:cNvGrpSpPr/>
          <p:nvPr/>
        </p:nvGrpSpPr>
        <p:grpSpPr>
          <a:xfrm>
            <a:off x="207980" y="5149272"/>
            <a:ext cx="1755747" cy="1640198"/>
            <a:chOff x="12175396" y="807455"/>
            <a:chExt cx="8518027" cy="7957438"/>
          </a:xfrm>
        </p:grpSpPr>
        <p:pic>
          <p:nvPicPr>
            <p:cNvPr id="23" name="Picture 2" descr="Redwood Tree Silhouette&amp;quot; Greeting Card by katedill0n | Redbubble">
              <a:extLst>
                <a:ext uri="{FF2B5EF4-FFF2-40B4-BE49-F238E27FC236}">
                  <a16:creationId xmlns:a16="http://schemas.microsoft.com/office/drawing/2014/main" id="{7C152ACE-DBEE-47C4-B794-C37CDFFC26F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126" t="12537" r="32908" b="13005"/>
            <a:stretch/>
          </p:blipFill>
          <p:spPr bwMode="auto">
            <a:xfrm>
              <a:off x="17688916" y="807455"/>
              <a:ext cx="1817145" cy="51593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Redwood Tree Silhouette&amp;quot; Greeting Card by katedill0n | Redbubble">
              <a:extLst>
                <a:ext uri="{FF2B5EF4-FFF2-40B4-BE49-F238E27FC236}">
                  <a16:creationId xmlns:a16="http://schemas.microsoft.com/office/drawing/2014/main" id="{8CA60562-CB80-4E6D-94D6-00B7A5A8756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126" t="12537" r="32908" b="13005"/>
            <a:stretch/>
          </p:blipFill>
          <p:spPr bwMode="auto">
            <a:xfrm>
              <a:off x="12261496" y="807455"/>
              <a:ext cx="1817145" cy="51593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3FCF54A-234E-472E-BD26-C5A650A9026A}"/>
                </a:ext>
              </a:extLst>
            </p:cNvPr>
            <p:cNvSpPr/>
            <p:nvPr/>
          </p:nvSpPr>
          <p:spPr>
            <a:xfrm>
              <a:off x="12175396" y="5785843"/>
              <a:ext cx="8518027" cy="29790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200" b="1" dirty="0">
                  <a:solidFill>
                    <a:srgbClr val="2491D2"/>
                  </a:solidFill>
                </a:rPr>
                <a:t>ATTACHED ADU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Attached to a primary dwelling unit</a:t>
              </a:r>
            </a:p>
            <a:p>
              <a:pPr algn="ctr"/>
              <a:endParaRPr lang="en-US" sz="12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08A8BB2-82F3-48A4-A053-DDC58E7620D3}"/>
                </a:ext>
              </a:extLst>
            </p:cNvPr>
            <p:cNvGrpSpPr/>
            <p:nvPr/>
          </p:nvGrpSpPr>
          <p:grpSpPr>
            <a:xfrm>
              <a:off x="12738108" y="2806797"/>
              <a:ext cx="5151997" cy="2993019"/>
              <a:chOff x="1978555" y="9322246"/>
              <a:chExt cx="5151997" cy="2993019"/>
            </a:xfrm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34289FB0-CB05-40B9-A406-6E0B7B3BF29E}"/>
                  </a:ext>
                </a:extLst>
              </p:cNvPr>
              <p:cNvSpPr/>
              <p:nvPr/>
            </p:nvSpPr>
            <p:spPr>
              <a:xfrm>
                <a:off x="3312507" y="9322246"/>
                <a:ext cx="3818045" cy="2979048"/>
              </a:xfrm>
              <a:custGeom>
                <a:avLst/>
                <a:gdLst>
                  <a:gd name="connsiteX0" fmla="*/ 0 w 7002966"/>
                  <a:gd name="connsiteY0" fmla="*/ 2297152 h 5464098"/>
                  <a:gd name="connsiteX1" fmla="*/ 401444 w 7002966"/>
                  <a:gd name="connsiteY1" fmla="*/ 0 h 5464098"/>
                  <a:gd name="connsiteX2" fmla="*/ 6601522 w 7002966"/>
                  <a:gd name="connsiteY2" fmla="*/ 0 h 5464098"/>
                  <a:gd name="connsiteX3" fmla="*/ 7002966 w 7002966"/>
                  <a:gd name="connsiteY3" fmla="*/ 2319454 h 5464098"/>
                  <a:gd name="connsiteX4" fmla="*/ 6601522 w 7002966"/>
                  <a:gd name="connsiteY4" fmla="*/ 2319454 h 5464098"/>
                  <a:gd name="connsiteX5" fmla="*/ 6601522 w 7002966"/>
                  <a:gd name="connsiteY5" fmla="*/ 5464098 h 5464098"/>
                  <a:gd name="connsiteX6" fmla="*/ 423746 w 7002966"/>
                  <a:gd name="connsiteY6" fmla="*/ 5464098 h 5464098"/>
                  <a:gd name="connsiteX7" fmla="*/ 423746 w 7002966"/>
                  <a:gd name="connsiteY7" fmla="*/ 2297152 h 5464098"/>
                  <a:gd name="connsiteX8" fmla="*/ 0 w 7002966"/>
                  <a:gd name="connsiteY8" fmla="*/ 2297152 h 546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002966" h="5464098">
                    <a:moveTo>
                      <a:pt x="0" y="2297152"/>
                    </a:moveTo>
                    <a:lnTo>
                      <a:pt x="401444" y="0"/>
                    </a:lnTo>
                    <a:lnTo>
                      <a:pt x="6601522" y="0"/>
                    </a:lnTo>
                    <a:lnTo>
                      <a:pt x="7002966" y="2319454"/>
                    </a:lnTo>
                    <a:lnTo>
                      <a:pt x="6601522" y="2319454"/>
                    </a:lnTo>
                    <a:lnTo>
                      <a:pt x="6601522" y="5464098"/>
                    </a:lnTo>
                    <a:lnTo>
                      <a:pt x="423746" y="5464098"/>
                    </a:lnTo>
                    <a:lnTo>
                      <a:pt x="423746" y="2297152"/>
                    </a:lnTo>
                    <a:lnTo>
                      <a:pt x="0" y="2297152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0C58B4E1-1E9F-486A-9403-3CF092009823}"/>
                  </a:ext>
                </a:extLst>
              </p:cNvPr>
              <p:cNvSpPr/>
              <p:nvPr/>
            </p:nvSpPr>
            <p:spPr>
              <a:xfrm>
                <a:off x="1978555" y="10754436"/>
                <a:ext cx="2705293" cy="1546858"/>
              </a:xfrm>
              <a:custGeom>
                <a:avLst/>
                <a:gdLst>
                  <a:gd name="connsiteX0" fmla="*/ 356839 w 6958361"/>
                  <a:gd name="connsiteY0" fmla="*/ 2319454 h 5508702"/>
                  <a:gd name="connsiteX1" fmla="*/ 0 w 6958361"/>
                  <a:gd name="connsiteY1" fmla="*/ 2319454 h 5508702"/>
                  <a:gd name="connsiteX2" fmla="*/ 3456878 w 6958361"/>
                  <a:gd name="connsiteY2" fmla="*/ 0 h 5508702"/>
                  <a:gd name="connsiteX3" fmla="*/ 6958361 w 6958361"/>
                  <a:gd name="connsiteY3" fmla="*/ 2297151 h 5508702"/>
                  <a:gd name="connsiteX4" fmla="*/ 6556917 w 6958361"/>
                  <a:gd name="connsiteY4" fmla="*/ 2297151 h 5508702"/>
                  <a:gd name="connsiteX5" fmla="*/ 6556917 w 6958361"/>
                  <a:gd name="connsiteY5" fmla="*/ 5508702 h 5508702"/>
                  <a:gd name="connsiteX6" fmla="*/ 379141 w 6958361"/>
                  <a:gd name="connsiteY6" fmla="*/ 5508702 h 5508702"/>
                  <a:gd name="connsiteX7" fmla="*/ 356839 w 6958361"/>
                  <a:gd name="connsiteY7" fmla="*/ 2319454 h 5508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958361" h="5508702">
                    <a:moveTo>
                      <a:pt x="356839" y="2319454"/>
                    </a:moveTo>
                    <a:lnTo>
                      <a:pt x="0" y="2319454"/>
                    </a:lnTo>
                    <a:lnTo>
                      <a:pt x="3456878" y="0"/>
                    </a:lnTo>
                    <a:lnTo>
                      <a:pt x="6958361" y="2297151"/>
                    </a:lnTo>
                    <a:lnTo>
                      <a:pt x="6556917" y="2297151"/>
                    </a:lnTo>
                    <a:lnTo>
                      <a:pt x="6556917" y="5508702"/>
                    </a:lnTo>
                    <a:lnTo>
                      <a:pt x="379141" y="5508702"/>
                    </a:lnTo>
                    <a:lnTo>
                      <a:pt x="356839" y="2319454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635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DDB8B78A-D78C-453E-ABC5-53D8DC8F193A}"/>
                  </a:ext>
                </a:extLst>
              </p:cNvPr>
              <p:cNvSpPr/>
              <p:nvPr/>
            </p:nvSpPr>
            <p:spPr>
              <a:xfrm>
                <a:off x="3381510" y="11536309"/>
                <a:ext cx="928932" cy="778956"/>
              </a:xfrm>
              <a:prstGeom prst="rect">
                <a:avLst/>
              </a:prstGeom>
              <a:solidFill>
                <a:schemeClr val="bg1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C89CD72-D71F-4D83-8489-D889396DA0CD}"/>
                  </a:ext>
                </a:extLst>
              </p:cNvPr>
              <p:cNvSpPr/>
              <p:nvPr/>
            </p:nvSpPr>
            <p:spPr>
              <a:xfrm>
                <a:off x="4820085" y="11148528"/>
                <a:ext cx="802887" cy="116673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660B10F7-394B-4B9B-A17B-9B4982C85C31}"/>
                  </a:ext>
                </a:extLst>
              </p:cNvPr>
              <p:cNvSpPr/>
              <p:nvPr/>
            </p:nvSpPr>
            <p:spPr>
              <a:xfrm>
                <a:off x="5846251" y="10650550"/>
                <a:ext cx="750627" cy="99595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5DB4DB72-626E-49B6-9472-97987F1D73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5732" y="9462336"/>
                <a:ext cx="3008887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9F62B32-A491-4E0D-BC25-12319064FD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37083" y="9622674"/>
                <a:ext cx="3146184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4DD623DD-843D-417F-B698-E7E4261DC4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31407" y="9783012"/>
                <a:ext cx="3157537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E2FFD630-27F9-4A2A-B126-2911DBE898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42567" y="10103687"/>
                <a:ext cx="3335217" cy="432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FB5E5695-6344-4F0F-A04C-450B98224B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08496" y="10264025"/>
                <a:ext cx="3403359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C2EB9247-D729-4498-953B-B5B8F8DBE3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29000" y="10424361"/>
                <a:ext cx="3562350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14068D57-F7CA-4605-9B34-78760A2D97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76638" y="9943349"/>
                <a:ext cx="3267075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EE549C42-EABC-43C8-AFAE-7673E024A69A}"/>
                  </a:ext>
                </a:extLst>
              </p:cNvPr>
              <p:cNvSpPr/>
              <p:nvPr/>
            </p:nvSpPr>
            <p:spPr>
              <a:xfrm>
                <a:off x="2328313" y="11536309"/>
                <a:ext cx="928932" cy="778956"/>
              </a:xfrm>
              <a:prstGeom prst="rect">
                <a:avLst/>
              </a:prstGeom>
              <a:solidFill>
                <a:schemeClr val="bg1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Isosceles Triangle 39">
                <a:extLst>
                  <a:ext uri="{FF2B5EF4-FFF2-40B4-BE49-F238E27FC236}">
                    <a16:creationId xmlns:a16="http://schemas.microsoft.com/office/drawing/2014/main" id="{48DFA873-510E-4AAF-A2BE-EAB7BF0A66FA}"/>
                  </a:ext>
                </a:extLst>
              </p:cNvPr>
              <p:cNvSpPr/>
              <p:nvPr/>
            </p:nvSpPr>
            <p:spPr>
              <a:xfrm>
                <a:off x="2880052" y="11026066"/>
                <a:ext cx="864910" cy="192714"/>
              </a:xfrm>
              <a:prstGeom prst="triangle">
                <a:avLst/>
              </a:prstGeom>
              <a:solidFill>
                <a:schemeClr val="bg1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59EDCB4-CAC5-47C4-82AA-9D7FCFBA85AD}"/>
                </a:ext>
              </a:extLst>
            </p:cNvPr>
            <p:cNvSpPr/>
            <p:nvPr/>
          </p:nvSpPr>
          <p:spPr>
            <a:xfrm>
              <a:off x="17671408" y="4435049"/>
              <a:ext cx="1895708" cy="1350796"/>
            </a:xfrm>
            <a:prstGeom prst="rect">
              <a:avLst/>
            </a:prstGeom>
            <a:solidFill>
              <a:srgbClr val="2491D2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7F2472CE-B56A-46FF-89A9-C55980A41373}"/>
              </a:ext>
            </a:extLst>
          </p:cNvPr>
          <p:cNvSpPr txBox="1"/>
          <p:nvPr/>
        </p:nvSpPr>
        <p:spPr>
          <a:xfrm>
            <a:off x="257983" y="2421181"/>
            <a:ext cx="3086526" cy="130453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ea typeface="Adobe Fan Heiti Std B"/>
                <a:cs typeface="+mj-cs"/>
              </a:rPr>
              <a:t>An</a:t>
            </a:r>
            <a:r>
              <a:rPr lang="en-US" sz="1200" dirty="0">
                <a:solidFill>
                  <a:srgbClr val="7A079C"/>
                </a:solidFill>
                <a:ea typeface="Adobe Fan Heiti Std B"/>
                <a:cs typeface="+mj-cs"/>
              </a:rPr>
              <a:t> </a:t>
            </a:r>
            <a:r>
              <a:rPr lang="en-US" sz="1600" b="1" dirty="0">
                <a:solidFill>
                  <a:srgbClr val="2491D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ADU</a:t>
            </a:r>
            <a:r>
              <a:rPr lang="en-US" sz="1200" dirty="0">
                <a:solidFill>
                  <a:srgbClr val="7A079C"/>
                </a:solidFill>
                <a:ea typeface="Adobe Fan Heiti Std B"/>
                <a:cs typeface="+mj-cs"/>
              </a:rPr>
              <a:t> </a:t>
            </a:r>
            <a:r>
              <a:rPr lang="en-US" sz="1200" dirty="0">
                <a:ea typeface="Adobe Fan Heiti Std B"/>
                <a:cs typeface="+mj-cs"/>
              </a:rPr>
              <a:t>is a secondary housing unit on a single – or multi-family residential lot that provides complete independent living facilities including kitchen and bathroom facilities for one or more persons. Also known as: second units, guest cottages, in-law suites, casitas, etc.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2FEC0A47-63AD-4542-BEBE-E4F0F1C162F2}"/>
              </a:ext>
            </a:extLst>
          </p:cNvPr>
          <p:cNvGrpSpPr/>
          <p:nvPr/>
        </p:nvGrpSpPr>
        <p:grpSpPr>
          <a:xfrm>
            <a:off x="2067245" y="5146309"/>
            <a:ext cx="1767257" cy="1643161"/>
            <a:chOff x="12182355" y="9102329"/>
            <a:chExt cx="8558404" cy="7957438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5BCC4D71-45E1-4112-BC37-5E90E4B37727}"/>
                </a:ext>
              </a:extLst>
            </p:cNvPr>
            <p:cNvSpPr/>
            <p:nvPr/>
          </p:nvSpPr>
          <p:spPr>
            <a:xfrm>
              <a:off x="14119393" y="11101671"/>
              <a:ext cx="3818045" cy="2979048"/>
            </a:xfrm>
            <a:custGeom>
              <a:avLst/>
              <a:gdLst>
                <a:gd name="connsiteX0" fmla="*/ 0 w 7002966"/>
                <a:gd name="connsiteY0" fmla="*/ 2297152 h 5464098"/>
                <a:gd name="connsiteX1" fmla="*/ 401444 w 7002966"/>
                <a:gd name="connsiteY1" fmla="*/ 0 h 5464098"/>
                <a:gd name="connsiteX2" fmla="*/ 6601522 w 7002966"/>
                <a:gd name="connsiteY2" fmla="*/ 0 h 5464098"/>
                <a:gd name="connsiteX3" fmla="*/ 7002966 w 7002966"/>
                <a:gd name="connsiteY3" fmla="*/ 2319454 h 5464098"/>
                <a:gd name="connsiteX4" fmla="*/ 6601522 w 7002966"/>
                <a:gd name="connsiteY4" fmla="*/ 2319454 h 5464098"/>
                <a:gd name="connsiteX5" fmla="*/ 6601522 w 7002966"/>
                <a:gd name="connsiteY5" fmla="*/ 5464098 h 5464098"/>
                <a:gd name="connsiteX6" fmla="*/ 423746 w 7002966"/>
                <a:gd name="connsiteY6" fmla="*/ 5464098 h 5464098"/>
                <a:gd name="connsiteX7" fmla="*/ 423746 w 7002966"/>
                <a:gd name="connsiteY7" fmla="*/ 2297152 h 5464098"/>
                <a:gd name="connsiteX8" fmla="*/ 0 w 7002966"/>
                <a:gd name="connsiteY8" fmla="*/ 2297152 h 5464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02966" h="5464098">
                  <a:moveTo>
                    <a:pt x="0" y="2297152"/>
                  </a:moveTo>
                  <a:lnTo>
                    <a:pt x="401444" y="0"/>
                  </a:lnTo>
                  <a:lnTo>
                    <a:pt x="6601522" y="0"/>
                  </a:lnTo>
                  <a:lnTo>
                    <a:pt x="7002966" y="2319454"/>
                  </a:lnTo>
                  <a:lnTo>
                    <a:pt x="6601522" y="2319454"/>
                  </a:lnTo>
                  <a:lnTo>
                    <a:pt x="6601522" y="5464098"/>
                  </a:lnTo>
                  <a:lnTo>
                    <a:pt x="423746" y="5464098"/>
                  </a:lnTo>
                  <a:lnTo>
                    <a:pt x="423746" y="2297152"/>
                  </a:lnTo>
                  <a:lnTo>
                    <a:pt x="0" y="229715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0CF5D2F-2CED-4782-945F-37019D002F7F}"/>
                </a:ext>
              </a:extLst>
            </p:cNvPr>
            <p:cNvSpPr/>
            <p:nvPr/>
          </p:nvSpPr>
          <p:spPr>
            <a:xfrm>
              <a:off x="16612621" y="12343877"/>
              <a:ext cx="1112937" cy="1736842"/>
            </a:xfrm>
            <a:prstGeom prst="rect">
              <a:avLst/>
            </a:prstGeom>
            <a:solidFill>
              <a:srgbClr val="2491D2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3784B4"/>
                </a:solidFill>
              </a:endParaRPr>
            </a:p>
          </p:txBody>
        </p:sp>
        <p:pic>
          <p:nvPicPr>
            <p:cNvPr id="57" name="Picture 2" descr="Redwood Tree Silhouette&amp;quot; Greeting Card by katedill0n | Redbubble">
              <a:extLst>
                <a:ext uri="{FF2B5EF4-FFF2-40B4-BE49-F238E27FC236}">
                  <a16:creationId xmlns:a16="http://schemas.microsoft.com/office/drawing/2014/main" id="{154D9C09-BA33-461A-82C5-0B1FEB65AD7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126" t="12537" r="32908" b="13005"/>
            <a:stretch/>
          </p:blipFill>
          <p:spPr bwMode="auto">
            <a:xfrm>
              <a:off x="17732067" y="9102329"/>
              <a:ext cx="1817145" cy="51593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2" descr="Redwood Tree Silhouette&amp;quot; Greeting Card by katedill0n | Redbubble">
              <a:extLst>
                <a:ext uri="{FF2B5EF4-FFF2-40B4-BE49-F238E27FC236}">
                  <a16:creationId xmlns:a16="http://schemas.microsoft.com/office/drawing/2014/main" id="{D9173203-984F-4159-BD66-10A0977B229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126" t="12537" r="32908" b="13005"/>
            <a:stretch/>
          </p:blipFill>
          <p:spPr bwMode="auto">
            <a:xfrm>
              <a:off x="12182355" y="9102329"/>
              <a:ext cx="1817145" cy="51593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02F6C56-3DE5-489D-8081-D516950F883F}"/>
                </a:ext>
              </a:extLst>
            </p:cNvPr>
            <p:cNvSpPr/>
            <p:nvPr/>
          </p:nvSpPr>
          <p:spPr>
            <a:xfrm>
              <a:off x="12222729" y="14080718"/>
              <a:ext cx="8518030" cy="29790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2491D2"/>
                  </a:solidFill>
                </a:rPr>
                <a:t>INTERNAL CONVERSION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Within a primary dwelling unit</a:t>
              </a:r>
              <a:endParaRPr lang="en-US" sz="12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7E31919E-05CC-4E08-9F7E-A4CD816FD96A}"/>
                </a:ext>
              </a:extLst>
            </p:cNvPr>
            <p:cNvSpPr/>
            <p:nvPr/>
          </p:nvSpPr>
          <p:spPr>
            <a:xfrm>
              <a:off x="12785441" y="12533861"/>
              <a:ext cx="2705293" cy="1546858"/>
            </a:xfrm>
            <a:custGeom>
              <a:avLst/>
              <a:gdLst>
                <a:gd name="connsiteX0" fmla="*/ 356839 w 6958361"/>
                <a:gd name="connsiteY0" fmla="*/ 2319454 h 5508702"/>
                <a:gd name="connsiteX1" fmla="*/ 0 w 6958361"/>
                <a:gd name="connsiteY1" fmla="*/ 2319454 h 5508702"/>
                <a:gd name="connsiteX2" fmla="*/ 3456878 w 6958361"/>
                <a:gd name="connsiteY2" fmla="*/ 0 h 5508702"/>
                <a:gd name="connsiteX3" fmla="*/ 6958361 w 6958361"/>
                <a:gd name="connsiteY3" fmla="*/ 2297151 h 5508702"/>
                <a:gd name="connsiteX4" fmla="*/ 6556917 w 6958361"/>
                <a:gd name="connsiteY4" fmla="*/ 2297151 h 5508702"/>
                <a:gd name="connsiteX5" fmla="*/ 6556917 w 6958361"/>
                <a:gd name="connsiteY5" fmla="*/ 5508702 h 5508702"/>
                <a:gd name="connsiteX6" fmla="*/ 379141 w 6958361"/>
                <a:gd name="connsiteY6" fmla="*/ 5508702 h 5508702"/>
                <a:gd name="connsiteX7" fmla="*/ 356839 w 6958361"/>
                <a:gd name="connsiteY7" fmla="*/ 2319454 h 5508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958361" h="5508702">
                  <a:moveTo>
                    <a:pt x="356839" y="2319454"/>
                  </a:moveTo>
                  <a:lnTo>
                    <a:pt x="0" y="2319454"/>
                  </a:lnTo>
                  <a:lnTo>
                    <a:pt x="3456878" y="0"/>
                  </a:lnTo>
                  <a:lnTo>
                    <a:pt x="6958361" y="2297151"/>
                  </a:lnTo>
                  <a:lnTo>
                    <a:pt x="6556917" y="2297151"/>
                  </a:lnTo>
                  <a:lnTo>
                    <a:pt x="6556917" y="5508702"/>
                  </a:lnTo>
                  <a:lnTo>
                    <a:pt x="379141" y="5508702"/>
                  </a:lnTo>
                  <a:lnTo>
                    <a:pt x="356839" y="231945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3D21B47B-7C97-4428-966D-FA685A7E9A7A}"/>
                </a:ext>
              </a:extLst>
            </p:cNvPr>
            <p:cNvSpPr/>
            <p:nvPr/>
          </p:nvSpPr>
          <p:spPr>
            <a:xfrm>
              <a:off x="14188396" y="13315734"/>
              <a:ext cx="928932" cy="778956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1F603AE7-62CD-4BF2-A5E2-A0E4C2B418E3}"/>
                </a:ext>
              </a:extLst>
            </p:cNvPr>
            <p:cNvSpPr/>
            <p:nvPr/>
          </p:nvSpPr>
          <p:spPr>
            <a:xfrm>
              <a:off x="15626971" y="12927953"/>
              <a:ext cx="802887" cy="1166737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A8286A16-9604-48D8-B9BB-AEC0885064CC}"/>
                </a:ext>
              </a:extLst>
            </p:cNvPr>
            <p:cNvCxnSpPr>
              <a:cxnSpLocks/>
            </p:cNvCxnSpPr>
            <p:nvPr/>
          </p:nvCxnSpPr>
          <p:spPr>
            <a:xfrm>
              <a:off x="14512618" y="11241761"/>
              <a:ext cx="3008887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E287FDD4-97D4-4387-A904-05A767854587}"/>
                </a:ext>
              </a:extLst>
            </p:cNvPr>
            <p:cNvCxnSpPr>
              <a:cxnSpLocks/>
            </p:cNvCxnSpPr>
            <p:nvPr/>
          </p:nvCxnSpPr>
          <p:spPr>
            <a:xfrm>
              <a:off x="14443969" y="11402099"/>
              <a:ext cx="3146184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AFF19E22-5E32-4824-B67B-4AFE4A6B1B05}"/>
                </a:ext>
              </a:extLst>
            </p:cNvPr>
            <p:cNvCxnSpPr>
              <a:cxnSpLocks/>
            </p:cNvCxnSpPr>
            <p:nvPr/>
          </p:nvCxnSpPr>
          <p:spPr>
            <a:xfrm>
              <a:off x="14438293" y="11562437"/>
              <a:ext cx="3157537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BB26F33A-EAD0-445B-9961-F6B50BCE7424}"/>
                </a:ext>
              </a:extLst>
            </p:cNvPr>
            <p:cNvCxnSpPr>
              <a:cxnSpLocks/>
            </p:cNvCxnSpPr>
            <p:nvPr/>
          </p:nvCxnSpPr>
          <p:spPr>
            <a:xfrm>
              <a:off x="14349453" y="11883112"/>
              <a:ext cx="3335217" cy="432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6A4062F-288E-462E-A6ED-5CF3789EDF6B}"/>
                </a:ext>
              </a:extLst>
            </p:cNvPr>
            <p:cNvCxnSpPr>
              <a:cxnSpLocks/>
            </p:cNvCxnSpPr>
            <p:nvPr/>
          </p:nvCxnSpPr>
          <p:spPr>
            <a:xfrm>
              <a:off x="14315382" y="12043450"/>
              <a:ext cx="3403359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C081F910-4DFD-4968-BFA0-0D99F6D750E1}"/>
                </a:ext>
              </a:extLst>
            </p:cNvPr>
            <p:cNvCxnSpPr>
              <a:cxnSpLocks/>
            </p:cNvCxnSpPr>
            <p:nvPr/>
          </p:nvCxnSpPr>
          <p:spPr>
            <a:xfrm>
              <a:off x="14235886" y="12203786"/>
              <a:ext cx="3562350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86FE88B7-BC69-42F4-A6A5-3F77A5A9B2EF}"/>
                </a:ext>
              </a:extLst>
            </p:cNvPr>
            <p:cNvCxnSpPr>
              <a:cxnSpLocks/>
            </p:cNvCxnSpPr>
            <p:nvPr/>
          </p:nvCxnSpPr>
          <p:spPr>
            <a:xfrm>
              <a:off x="14383524" y="11722774"/>
              <a:ext cx="3267075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6514979-E492-432B-992B-CD0A57D426D7}"/>
                </a:ext>
              </a:extLst>
            </p:cNvPr>
            <p:cNvSpPr/>
            <p:nvPr/>
          </p:nvSpPr>
          <p:spPr>
            <a:xfrm>
              <a:off x="13135199" y="13315734"/>
              <a:ext cx="928932" cy="778956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BCE958D4-1B47-4437-82A8-3D919709B522}"/>
                </a:ext>
              </a:extLst>
            </p:cNvPr>
            <p:cNvSpPr/>
            <p:nvPr/>
          </p:nvSpPr>
          <p:spPr>
            <a:xfrm>
              <a:off x="13686938" y="12805491"/>
              <a:ext cx="864910" cy="192714"/>
            </a:xfrm>
            <a:prstGeom prst="triangl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992B512D-E20D-4885-BD4C-6A5D9C8EB955}"/>
                </a:ext>
              </a:extLst>
            </p:cNvPr>
            <p:cNvSpPr/>
            <p:nvPr/>
          </p:nvSpPr>
          <p:spPr>
            <a:xfrm>
              <a:off x="16787266" y="12927953"/>
              <a:ext cx="802887" cy="1166737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281F23D9-7216-4E73-93AD-853AA62874F8}"/>
              </a:ext>
            </a:extLst>
          </p:cNvPr>
          <p:cNvGrpSpPr/>
          <p:nvPr/>
        </p:nvGrpSpPr>
        <p:grpSpPr>
          <a:xfrm>
            <a:off x="205249" y="6943278"/>
            <a:ext cx="1758919" cy="1643160"/>
            <a:chOff x="3522413" y="807455"/>
            <a:chExt cx="8518028" cy="7957438"/>
          </a:xfrm>
        </p:grpSpPr>
        <p:pic>
          <p:nvPicPr>
            <p:cNvPr id="74" name="Picture 2" descr="Redwood Tree Silhouette&amp;quot; Greeting Card by katedill0n | Redbubble">
              <a:extLst>
                <a:ext uri="{FF2B5EF4-FFF2-40B4-BE49-F238E27FC236}">
                  <a16:creationId xmlns:a16="http://schemas.microsoft.com/office/drawing/2014/main" id="{60D11CCC-D396-4876-B638-267EED7EC91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126" t="12537" r="32908" b="13005"/>
            <a:stretch/>
          </p:blipFill>
          <p:spPr bwMode="auto">
            <a:xfrm>
              <a:off x="9038964" y="807455"/>
              <a:ext cx="1817145" cy="51593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5" name="Picture 2" descr="Redwood Tree Silhouette&amp;quot; Greeting Card by katedill0n | Redbubble">
              <a:extLst>
                <a:ext uri="{FF2B5EF4-FFF2-40B4-BE49-F238E27FC236}">
                  <a16:creationId xmlns:a16="http://schemas.microsoft.com/office/drawing/2014/main" id="{DD6A669B-684B-4800-9C63-56B3DB6EA70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126" t="12537" r="32908" b="13005"/>
            <a:stretch/>
          </p:blipFill>
          <p:spPr bwMode="auto">
            <a:xfrm>
              <a:off x="3687155" y="807455"/>
              <a:ext cx="1817145" cy="51593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65062C6-74D3-424C-A60D-9123EF034DAB}"/>
                </a:ext>
              </a:extLst>
            </p:cNvPr>
            <p:cNvSpPr/>
            <p:nvPr/>
          </p:nvSpPr>
          <p:spPr>
            <a:xfrm>
              <a:off x="3522413" y="5785845"/>
              <a:ext cx="8518028" cy="29790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2491D2"/>
                  </a:solidFill>
                </a:rPr>
                <a:t>DETACHED ADU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Separated from a primary dwelling unit</a:t>
              </a:r>
              <a:endParaRPr lang="en-US" sz="12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C99BF7A4-3313-4915-A360-57975C8BD84C}"/>
                </a:ext>
              </a:extLst>
            </p:cNvPr>
            <p:cNvSpPr/>
            <p:nvPr/>
          </p:nvSpPr>
          <p:spPr>
            <a:xfrm>
              <a:off x="9713732" y="4435049"/>
              <a:ext cx="1895708" cy="1350796"/>
            </a:xfrm>
            <a:prstGeom prst="rect">
              <a:avLst/>
            </a:prstGeom>
            <a:solidFill>
              <a:srgbClr val="2491D2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1E258760-06D7-48A4-8CDE-6178FC66AB3E}"/>
                </a:ext>
              </a:extLst>
            </p:cNvPr>
            <p:cNvGrpSpPr/>
            <p:nvPr/>
          </p:nvGrpSpPr>
          <p:grpSpPr>
            <a:xfrm>
              <a:off x="4085123" y="2806797"/>
              <a:ext cx="5151997" cy="2993019"/>
              <a:chOff x="1978555" y="9322246"/>
              <a:chExt cx="5151997" cy="2993019"/>
            </a:xfrm>
          </p:grpSpPr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A91A0786-4864-436D-BCD3-CA87FB298052}"/>
                  </a:ext>
                </a:extLst>
              </p:cNvPr>
              <p:cNvSpPr/>
              <p:nvPr/>
            </p:nvSpPr>
            <p:spPr>
              <a:xfrm>
                <a:off x="3312507" y="9322246"/>
                <a:ext cx="3818045" cy="2979048"/>
              </a:xfrm>
              <a:custGeom>
                <a:avLst/>
                <a:gdLst>
                  <a:gd name="connsiteX0" fmla="*/ 0 w 7002966"/>
                  <a:gd name="connsiteY0" fmla="*/ 2297152 h 5464098"/>
                  <a:gd name="connsiteX1" fmla="*/ 401444 w 7002966"/>
                  <a:gd name="connsiteY1" fmla="*/ 0 h 5464098"/>
                  <a:gd name="connsiteX2" fmla="*/ 6601522 w 7002966"/>
                  <a:gd name="connsiteY2" fmla="*/ 0 h 5464098"/>
                  <a:gd name="connsiteX3" fmla="*/ 7002966 w 7002966"/>
                  <a:gd name="connsiteY3" fmla="*/ 2319454 h 5464098"/>
                  <a:gd name="connsiteX4" fmla="*/ 6601522 w 7002966"/>
                  <a:gd name="connsiteY4" fmla="*/ 2319454 h 5464098"/>
                  <a:gd name="connsiteX5" fmla="*/ 6601522 w 7002966"/>
                  <a:gd name="connsiteY5" fmla="*/ 5464098 h 5464098"/>
                  <a:gd name="connsiteX6" fmla="*/ 423746 w 7002966"/>
                  <a:gd name="connsiteY6" fmla="*/ 5464098 h 5464098"/>
                  <a:gd name="connsiteX7" fmla="*/ 423746 w 7002966"/>
                  <a:gd name="connsiteY7" fmla="*/ 2297152 h 5464098"/>
                  <a:gd name="connsiteX8" fmla="*/ 0 w 7002966"/>
                  <a:gd name="connsiteY8" fmla="*/ 2297152 h 54640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002966" h="5464098">
                    <a:moveTo>
                      <a:pt x="0" y="2297152"/>
                    </a:moveTo>
                    <a:lnTo>
                      <a:pt x="401444" y="0"/>
                    </a:lnTo>
                    <a:lnTo>
                      <a:pt x="6601522" y="0"/>
                    </a:lnTo>
                    <a:lnTo>
                      <a:pt x="7002966" y="2319454"/>
                    </a:lnTo>
                    <a:lnTo>
                      <a:pt x="6601522" y="2319454"/>
                    </a:lnTo>
                    <a:lnTo>
                      <a:pt x="6601522" y="5464098"/>
                    </a:lnTo>
                    <a:lnTo>
                      <a:pt x="423746" y="5464098"/>
                    </a:lnTo>
                    <a:lnTo>
                      <a:pt x="423746" y="2297152"/>
                    </a:lnTo>
                    <a:lnTo>
                      <a:pt x="0" y="2297152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F89E92D1-5E76-4FDF-9AFC-162B8AB5B1E3}"/>
                  </a:ext>
                </a:extLst>
              </p:cNvPr>
              <p:cNvSpPr/>
              <p:nvPr/>
            </p:nvSpPr>
            <p:spPr>
              <a:xfrm>
                <a:off x="1978555" y="10754436"/>
                <a:ext cx="2705293" cy="1546858"/>
              </a:xfrm>
              <a:custGeom>
                <a:avLst/>
                <a:gdLst>
                  <a:gd name="connsiteX0" fmla="*/ 356839 w 6958361"/>
                  <a:gd name="connsiteY0" fmla="*/ 2319454 h 5508702"/>
                  <a:gd name="connsiteX1" fmla="*/ 0 w 6958361"/>
                  <a:gd name="connsiteY1" fmla="*/ 2319454 h 5508702"/>
                  <a:gd name="connsiteX2" fmla="*/ 3456878 w 6958361"/>
                  <a:gd name="connsiteY2" fmla="*/ 0 h 5508702"/>
                  <a:gd name="connsiteX3" fmla="*/ 6958361 w 6958361"/>
                  <a:gd name="connsiteY3" fmla="*/ 2297151 h 5508702"/>
                  <a:gd name="connsiteX4" fmla="*/ 6556917 w 6958361"/>
                  <a:gd name="connsiteY4" fmla="*/ 2297151 h 5508702"/>
                  <a:gd name="connsiteX5" fmla="*/ 6556917 w 6958361"/>
                  <a:gd name="connsiteY5" fmla="*/ 5508702 h 5508702"/>
                  <a:gd name="connsiteX6" fmla="*/ 379141 w 6958361"/>
                  <a:gd name="connsiteY6" fmla="*/ 5508702 h 5508702"/>
                  <a:gd name="connsiteX7" fmla="*/ 356839 w 6958361"/>
                  <a:gd name="connsiteY7" fmla="*/ 2319454 h 5508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958361" h="5508702">
                    <a:moveTo>
                      <a:pt x="356839" y="2319454"/>
                    </a:moveTo>
                    <a:lnTo>
                      <a:pt x="0" y="2319454"/>
                    </a:lnTo>
                    <a:lnTo>
                      <a:pt x="3456878" y="0"/>
                    </a:lnTo>
                    <a:lnTo>
                      <a:pt x="6958361" y="2297151"/>
                    </a:lnTo>
                    <a:lnTo>
                      <a:pt x="6556917" y="2297151"/>
                    </a:lnTo>
                    <a:lnTo>
                      <a:pt x="6556917" y="5508702"/>
                    </a:lnTo>
                    <a:lnTo>
                      <a:pt x="379141" y="5508702"/>
                    </a:lnTo>
                    <a:lnTo>
                      <a:pt x="356839" y="2319454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635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C42D7CA9-BBC1-4966-B205-2C9CD5D1A047}"/>
                  </a:ext>
                </a:extLst>
              </p:cNvPr>
              <p:cNvSpPr/>
              <p:nvPr/>
            </p:nvSpPr>
            <p:spPr>
              <a:xfrm>
                <a:off x="3381510" y="11536309"/>
                <a:ext cx="928932" cy="778956"/>
              </a:xfrm>
              <a:prstGeom prst="rect">
                <a:avLst/>
              </a:prstGeom>
              <a:solidFill>
                <a:schemeClr val="bg1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02B9C554-1C84-40D0-8E65-5A1DA4246C07}"/>
                  </a:ext>
                </a:extLst>
              </p:cNvPr>
              <p:cNvSpPr/>
              <p:nvPr/>
            </p:nvSpPr>
            <p:spPr>
              <a:xfrm>
                <a:off x="4820085" y="11148528"/>
                <a:ext cx="802887" cy="116673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198A3CCD-038D-4ABF-83EF-7E1983DBE328}"/>
                  </a:ext>
                </a:extLst>
              </p:cNvPr>
              <p:cNvSpPr/>
              <p:nvPr/>
            </p:nvSpPr>
            <p:spPr>
              <a:xfrm>
                <a:off x="5846251" y="10650550"/>
                <a:ext cx="750627" cy="99595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5AC1406-939F-4FD6-8480-6E78EFAEC5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5732" y="9462336"/>
                <a:ext cx="3008887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AF632A8-0F92-42D3-BB67-412601921C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37083" y="9622674"/>
                <a:ext cx="3146184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9454A61E-5776-444F-A87A-AEC75919C7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31407" y="9783012"/>
                <a:ext cx="3157537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07E88FEA-94C8-4122-8484-17C8297DEC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42567" y="10103687"/>
                <a:ext cx="3335217" cy="432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C7BD9C32-6170-40CB-809D-E8F8FBCA2E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08496" y="10264025"/>
                <a:ext cx="3403359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3BF517A4-C11F-426E-93FD-5649300D8B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29000" y="10424361"/>
                <a:ext cx="3562350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80935129-07B0-487F-8936-7EA100BDC6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76638" y="9943349"/>
                <a:ext cx="3267075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E2C96C02-B5DF-4FE4-8D2B-789A17CA76FA}"/>
                  </a:ext>
                </a:extLst>
              </p:cNvPr>
              <p:cNvSpPr/>
              <p:nvPr/>
            </p:nvSpPr>
            <p:spPr>
              <a:xfrm>
                <a:off x="2328313" y="11536309"/>
                <a:ext cx="928932" cy="778956"/>
              </a:xfrm>
              <a:prstGeom prst="rect">
                <a:avLst/>
              </a:prstGeom>
              <a:solidFill>
                <a:schemeClr val="bg1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2" name="Isosceles Triangle 91">
                <a:extLst>
                  <a:ext uri="{FF2B5EF4-FFF2-40B4-BE49-F238E27FC236}">
                    <a16:creationId xmlns:a16="http://schemas.microsoft.com/office/drawing/2014/main" id="{9F8E3996-D8D2-4715-B64C-CB9AAE7A67C5}"/>
                  </a:ext>
                </a:extLst>
              </p:cNvPr>
              <p:cNvSpPr/>
              <p:nvPr/>
            </p:nvSpPr>
            <p:spPr>
              <a:xfrm>
                <a:off x="2880052" y="11026066"/>
                <a:ext cx="864910" cy="192714"/>
              </a:xfrm>
              <a:prstGeom prst="triangle">
                <a:avLst/>
              </a:prstGeom>
              <a:solidFill>
                <a:schemeClr val="bg1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D429E880-D2D9-4A2A-9BD5-B3470A3A23F8}"/>
              </a:ext>
            </a:extLst>
          </p:cNvPr>
          <p:cNvGrpSpPr/>
          <p:nvPr/>
        </p:nvGrpSpPr>
        <p:grpSpPr>
          <a:xfrm>
            <a:off x="2063146" y="6894646"/>
            <a:ext cx="1768048" cy="1691792"/>
            <a:chOff x="3482037" y="9102329"/>
            <a:chExt cx="8558404" cy="7957438"/>
          </a:xfrm>
        </p:grpSpPr>
        <p:pic>
          <p:nvPicPr>
            <p:cNvPr id="112" name="Picture 2" descr="Redwood Tree Silhouette&amp;quot; Greeting Card by katedill0n | Redbubble">
              <a:extLst>
                <a:ext uri="{FF2B5EF4-FFF2-40B4-BE49-F238E27FC236}">
                  <a16:creationId xmlns:a16="http://schemas.microsoft.com/office/drawing/2014/main" id="{9FBCBE70-2D86-4C8A-829E-A4A89F2B33A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126" t="12537" r="32908" b="13005"/>
            <a:stretch/>
          </p:blipFill>
          <p:spPr bwMode="auto">
            <a:xfrm>
              <a:off x="9031749" y="9102329"/>
              <a:ext cx="1817145" cy="51593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3" name="Picture 2" descr="Redwood Tree Silhouette&amp;quot; Greeting Card by katedill0n | Redbubble">
              <a:extLst>
                <a:ext uri="{FF2B5EF4-FFF2-40B4-BE49-F238E27FC236}">
                  <a16:creationId xmlns:a16="http://schemas.microsoft.com/office/drawing/2014/main" id="{17713B6A-9CDA-4B4B-A7CB-314AEE0513E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126" t="12537" r="32908" b="13005"/>
            <a:stretch/>
          </p:blipFill>
          <p:spPr bwMode="auto">
            <a:xfrm>
              <a:off x="3482037" y="9102329"/>
              <a:ext cx="1817145" cy="51593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6CE1731C-8D60-438D-8508-E1CB0D06341D}"/>
                </a:ext>
              </a:extLst>
            </p:cNvPr>
            <p:cNvSpPr/>
            <p:nvPr/>
          </p:nvSpPr>
          <p:spPr>
            <a:xfrm>
              <a:off x="3522413" y="14080719"/>
              <a:ext cx="8518028" cy="29790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2491D2"/>
                  </a:solidFill>
                </a:rPr>
                <a:t>GARAGE CONVERSION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Garage converted 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to an ADU</a:t>
              </a:r>
              <a:endParaRPr lang="en-US" sz="12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3DD1ADFC-2578-47C3-8E4F-F8B1DB9A11E1}"/>
                </a:ext>
              </a:extLst>
            </p:cNvPr>
            <p:cNvSpPr/>
            <p:nvPr/>
          </p:nvSpPr>
          <p:spPr>
            <a:xfrm>
              <a:off x="5419075" y="11101671"/>
              <a:ext cx="3818045" cy="2979048"/>
            </a:xfrm>
            <a:custGeom>
              <a:avLst/>
              <a:gdLst>
                <a:gd name="connsiteX0" fmla="*/ 0 w 7002966"/>
                <a:gd name="connsiteY0" fmla="*/ 2297152 h 5464098"/>
                <a:gd name="connsiteX1" fmla="*/ 401444 w 7002966"/>
                <a:gd name="connsiteY1" fmla="*/ 0 h 5464098"/>
                <a:gd name="connsiteX2" fmla="*/ 6601522 w 7002966"/>
                <a:gd name="connsiteY2" fmla="*/ 0 h 5464098"/>
                <a:gd name="connsiteX3" fmla="*/ 7002966 w 7002966"/>
                <a:gd name="connsiteY3" fmla="*/ 2319454 h 5464098"/>
                <a:gd name="connsiteX4" fmla="*/ 6601522 w 7002966"/>
                <a:gd name="connsiteY4" fmla="*/ 2319454 h 5464098"/>
                <a:gd name="connsiteX5" fmla="*/ 6601522 w 7002966"/>
                <a:gd name="connsiteY5" fmla="*/ 5464098 h 5464098"/>
                <a:gd name="connsiteX6" fmla="*/ 423746 w 7002966"/>
                <a:gd name="connsiteY6" fmla="*/ 5464098 h 5464098"/>
                <a:gd name="connsiteX7" fmla="*/ 423746 w 7002966"/>
                <a:gd name="connsiteY7" fmla="*/ 2297152 h 5464098"/>
                <a:gd name="connsiteX8" fmla="*/ 0 w 7002966"/>
                <a:gd name="connsiteY8" fmla="*/ 2297152 h 5464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02966" h="5464098">
                  <a:moveTo>
                    <a:pt x="0" y="2297152"/>
                  </a:moveTo>
                  <a:lnTo>
                    <a:pt x="401444" y="0"/>
                  </a:lnTo>
                  <a:lnTo>
                    <a:pt x="6601522" y="0"/>
                  </a:lnTo>
                  <a:lnTo>
                    <a:pt x="7002966" y="2319454"/>
                  </a:lnTo>
                  <a:lnTo>
                    <a:pt x="6601522" y="2319454"/>
                  </a:lnTo>
                  <a:lnTo>
                    <a:pt x="6601522" y="5464098"/>
                  </a:lnTo>
                  <a:lnTo>
                    <a:pt x="423746" y="5464098"/>
                  </a:lnTo>
                  <a:lnTo>
                    <a:pt x="423746" y="2297152"/>
                  </a:lnTo>
                  <a:lnTo>
                    <a:pt x="0" y="229715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AF70F9E1-4F3E-4780-B143-7B7727C8E5CB}"/>
                </a:ext>
              </a:extLst>
            </p:cNvPr>
            <p:cNvSpPr/>
            <p:nvPr/>
          </p:nvSpPr>
          <p:spPr>
            <a:xfrm>
              <a:off x="4085123" y="12533861"/>
              <a:ext cx="2705293" cy="1546858"/>
            </a:xfrm>
            <a:custGeom>
              <a:avLst/>
              <a:gdLst>
                <a:gd name="connsiteX0" fmla="*/ 356839 w 6958361"/>
                <a:gd name="connsiteY0" fmla="*/ 2319454 h 5508702"/>
                <a:gd name="connsiteX1" fmla="*/ 0 w 6958361"/>
                <a:gd name="connsiteY1" fmla="*/ 2319454 h 5508702"/>
                <a:gd name="connsiteX2" fmla="*/ 3456878 w 6958361"/>
                <a:gd name="connsiteY2" fmla="*/ 0 h 5508702"/>
                <a:gd name="connsiteX3" fmla="*/ 6958361 w 6958361"/>
                <a:gd name="connsiteY3" fmla="*/ 2297151 h 5508702"/>
                <a:gd name="connsiteX4" fmla="*/ 6556917 w 6958361"/>
                <a:gd name="connsiteY4" fmla="*/ 2297151 h 5508702"/>
                <a:gd name="connsiteX5" fmla="*/ 6556917 w 6958361"/>
                <a:gd name="connsiteY5" fmla="*/ 5508702 h 5508702"/>
                <a:gd name="connsiteX6" fmla="*/ 379141 w 6958361"/>
                <a:gd name="connsiteY6" fmla="*/ 5508702 h 5508702"/>
                <a:gd name="connsiteX7" fmla="*/ 356839 w 6958361"/>
                <a:gd name="connsiteY7" fmla="*/ 2319454 h 5508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958361" h="5508702">
                  <a:moveTo>
                    <a:pt x="356839" y="2319454"/>
                  </a:moveTo>
                  <a:lnTo>
                    <a:pt x="0" y="2319454"/>
                  </a:lnTo>
                  <a:lnTo>
                    <a:pt x="3456878" y="0"/>
                  </a:lnTo>
                  <a:lnTo>
                    <a:pt x="6958361" y="2297151"/>
                  </a:lnTo>
                  <a:lnTo>
                    <a:pt x="6556917" y="2297151"/>
                  </a:lnTo>
                  <a:lnTo>
                    <a:pt x="6556917" y="5508702"/>
                  </a:lnTo>
                  <a:lnTo>
                    <a:pt x="379141" y="5508702"/>
                  </a:lnTo>
                  <a:lnTo>
                    <a:pt x="356839" y="2319454"/>
                  </a:lnTo>
                  <a:close/>
                </a:path>
              </a:pathLst>
            </a:custGeom>
            <a:solidFill>
              <a:srgbClr val="2491D2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426AADF1-AE9C-4CA8-8B92-BBB8826547EB}"/>
                </a:ext>
              </a:extLst>
            </p:cNvPr>
            <p:cNvSpPr/>
            <p:nvPr/>
          </p:nvSpPr>
          <p:spPr>
            <a:xfrm>
              <a:off x="5488078" y="13315734"/>
              <a:ext cx="928932" cy="778956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3E28BA16-5044-4714-9537-272116AA0F39}"/>
                </a:ext>
              </a:extLst>
            </p:cNvPr>
            <p:cNvSpPr/>
            <p:nvPr/>
          </p:nvSpPr>
          <p:spPr>
            <a:xfrm>
              <a:off x="6926653" y="12927953"/>
              <a:ext cx="802887" cy="1166737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845ACF6C-A200-4F14-AD0F-A4B6FE0D0DDF}"/>
                </a:ext>
              </a:extLst>
            </p:cNvPr>
            <p:cNvSpPr/>
            <p:nvPr/>
          </p:nvSpPr>
          <p:spPr>
            <a:xfrm>
              <a:off x="7952819" y="12429975"/>
              <a:ext cx="750627" cy="995955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F59CBDF4-8ABC-46D0-B5D7-562F6E691B08}"/>
                </a:ext>
              </a:extLst>
            </p:cNvPr>
            <p:cNvCxnSpPr>
              <a:cxnSpLocks/>
            </p:cNvCxnSpPr>
            <p:nvPr/>
          </p:nvCxnSpPr>
          <p:spPr>
            <a:xfrm>
              <a:off x="5812300" y="11241761"/>
              <a:ext cx="3008887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ED27A831-2C5E-4C72-90ED-32B93BD3285B}"/>
                </a:ext>
              </a:extLst>
            </p:cNvPr>
            <p:cNvCxnSpPr>
              <a:cxnSpLocks/>
            </p:cNvCxnSpPr>
            <p:nvPr/>
          </p:nvCxnSpPr>
          <p:spPr>
            <a:xfrm>
              <a:off x="5743651" y="11402099"/>
              <a:ext cx="3146184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1735525E-0319-44EF-87B3-26D1E0285722}"/>
                </a:ext>
              </a:extLst>
            </p:cNvPr>
            <p:cNvCxnSpPr>
              <a:cxnSpLocks/>
            </p:cNvCxnSpPr>
            <p:nvPr/>
          </p:nvCxnSpPr>
          <p:spPr>
            <a:xfrm>
              <a:off x="5737975" y="11562437"/>
              <a:ext cx="3157537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B638909A-B63C-4FCA-8B9D-BE7CAE88A293}"/>
                </a:ext>
              </a:extLst>
            </p:cNvPr>
            <p:cNvCxnSpPr>
              <a:cxnSpLocks/>
            </p:cNvCxnSpPr>
            <p:nvPr/>
          </p:nvCxnSpPr>
          <p:spPr>
            <a:xfrm>
              <a:off x="5649135" y="11883112"/>
              <a:ext cx="3335217" cy="432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1128DA47-E338-4A6E-9E94-7D3E08306B19}"/>
                </a:ext>
              </a:extLst>
            </p:cNvPr>
            <p:cNvCxnSpPr>
              <a:cxnSpLocks/>
            </p:cNvCxnSpPr>
            <p:nvPr/>
          </p:nvCxnSpPr>
          <p:spPr>
            <a:xfrm>
              <a:off x="5615064" y="12043450"/>
              <a:ext cx="3403359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F17162C0-33A9-442D-AAA5-FB6703E2CCB4}"/>
                </a:ext>
              </a:extLst>
            </p:cNvPr>
            <p:cNvCxnSpPr>
              <a:cxnSpLocks/>
            </p:cNvCxnSpPr>
            <p:nvPr/>
          </p:nvCxnSpPr>
          <p:spPr>
            <a:xfrm>
              <a:off x="5535568" y="12203786"/>
              <a:ext cx="3562350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76C6FE3C-2B84-463B-8426-9BAFDE8F336E}"/>
                </a:ext>
              </a:extLst>
            </p:cNvPr>
            <p:cNvCxnSpPr>
              <a:cxnSpLocks/>
            </p:cNvCxnSpPr>
            <p:nvPr/>
          </p:nvCxnSpPr>
          <p:spPr>
            <a:xfrm>
              <a:off x="5683206" y="11722774"/>
              <a:ext cx="3267075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D7BA220B-3900-4354-BC1F-179A25D063A5}"/>
                </a:ext>
              </a:extLst>
            </p:cNvPr>
            <p:cNvSpPr/>
            <p:nvPr/>
          </p:nvSpPr>
          <p:spPr>
            <a:xfrm>
              <a:off x="4434881" y="13315734"/>
              <a:ext cx="928932" cy="778956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8" name="Isosceles Triangle 127">
              <a:extLst>
                <a:ext uri="{FF2B5EF4-FFF2-40B4-BE49-F238E27FC236}">
                  <a16:creationId xmlns:a16="http://schemas.microsoft.com/office/drawing/2014/main" id="{FF4B8131-7537-4B61-95D8-D68A4956DC79}"/>
                </a:ext>
              </a:extLst>
            </p:cNvPr>
            <p:cNvSpPr/>
            <p:nvPr/>
          </p:nvSpPr>
          <p:spPr>
            <a:xfrm>
              <a:off x="4986620" y="12805491"/>
              <a:ext cx="864910" cy="192714"/>
            </a:xfrm>
            <a:prstGeom prst="triangl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380AC08D-192F-460F-93B4-5BECD42C7D9C}"/>
              </a:ext>
            </a:extLst>
          </p:cNvPr>
          <p:cNvSpPr txBox="1"/>
          <p:nvPr/>
        </p:nvSpPr>
        <p:spPr>
          <a:xfrm>
            <a:off x="273976" y="4728899"/>
            <a:ext cx="2253018" cy="397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 defTabSz="685800"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chemeClr val="accent4"/>
                </a:solidFill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5656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TYPES OF ADUs</a:t>
            </a:r>
          </a:p>
        </p:txBody>
      </p:sp>
      <p:sp>
        <p:nvSpPr>
          <p:cNvPr id="139" name="Title 1">
            <a:extLst>
              <a:ext uri="{FF2B5EF4-FFF2-40B4-BE49-F238E27FC236}">
                <a16:creationId xmlns:a16="http://schemas.microsoft.com/office/drawing/2014/main" id="{109BC09A-89F4-4EF1-898C-BFA71E652CAC}"/>
              </a:ext>
            </a:extLst>
          </p:cNvPr>
          <p:cNvSpPr txBox="1">
            <a:spLocks/>
          </p:cNvSpPr>
          <p:nvPr/>
        </p:nvSpPr>
        <p:spPr>
          <a:xfrm>
            <a:off x="1654317" y="198155"/>
            <a:ext cx="2176877" cy="12645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CCESSORY</a:t>
            </a:r>
          </a:p>
          <a:p>
            <a:r>
              <a:rPr lang="en-US" sz="2800" b="1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WELLING</a:t>
            </a:r>
          </a:p>
          <a:p>
            <a:r>
              <a:rPr lang="en-US" sz="2800" b="1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NIT</a:t>
            </a:r>
          </a:p>
        </p:txBody>
      </p:sp>
      <p:sp>
        <p:nvSpPr>
          <p:cNvPr id="141" name="Title 1">
            <a:extLst>
              <a:ext uri="{FF2B5EF4-FFF2-40B4-BE49-F238E27FC236}">
                <a16:creationId xmlns:a16="http://schemas.microsoft.com/office/drawing/2014/main" id="{70AAAE0B-DBFE-4F99-8C28-E018382C4E5B}"/>
              </a:ext>
            </a:extLst>
          </p:cNvPr>
          <p:cNvSpPr txBox="1">
            <a:spLocks/>
          </p:cNvSpPr>
          <p:nvPr/>
        </p:nvSpPr>
        <p:spPr>
          <a:xfrm>
            <a:off x="841187" y="180683"/>
            <a:ext cx="832710" cy="1278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800" b="1" dirty="0">
                <a:solidFill>
                  <a:schemeClr val="bg1"/>
                </a:solidFill>
                <a:latin typeface="Broadway" panose="04040905080B02020502" pitchFamily="82" charset="0"/>
              </a:rPr>
              <a:t>A</a:t>
            </a:r>
          </a:p>
          <a:p>
            <a:pPr algn="r"/>
            <a:r>
              <a:rPr lang="en-US" sz="2800" b="1" dirty="0">
                <a:solidFill>
                  <a:schemeClr val="bg1"/>
                </a:solidFill>
                <a:latin typeface="Broadway" panose="04040905080B02020502" pitchFamily="82" charset="0"/>
              </a:rPr>
              <a:t>D</a:t>
            </a:r>
          </a:p>
          <a:p>
            <a:pPr algn="r"/>
            <a:r>
              <a:rPr lang="en-US" sz="2800" b="1" dirty="0">
                <a:solidFill>
                  <a:schemeClr val="bg1"/>
                </a:solidFill>
                <a:latin typeface="Broadway" panose="04040905080B02020502" pitchFamily="82" charset="0"/>
              </a:rPr>
              <a:t>U</a:t>
            </a:r>
          </a:p>
        </p:txBody>
      </p:sp>
      <p:sp>
        <p:nvSpPr>
          <p:cNvPr id="142" name="Title 1">
            <a:extLst>
              <a:ext uri="{FF2B5EF4-FFF2-40B4-BE49-F238E27FC236}">
                <a16:creationId xmlns:a16="http://schemas.microsoft.com/office/drawing/2014/main" id="{D8880D0B-F793-45FE-98C3-0E158652D5A4}"/>
              </a:ext>
            </a:extLst>
          </p:cNvPr>
          <p:cNvSpPr txBox="1">
            <a:spLocks/>
          </p:cNvSpPr>
          <p:nvPr/>
        </p:nvSpPr>
        <p:spPr>
          <a:xfrm>
            <a:off x="1629242" y="1487323"/>
            <a:ext cx="1955795" cy="194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>
                <a:solidFill>
                  <a:srgbClr val="00B0F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OVERVIEW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42FE3BB8-B2F0-4684-ADD6-901445B1E518}"/>
              </a:ext>
            </a:extLst>
          </p:cNvPr>
          <p:cNvSpPr txBox="1"/>
          <p:nvPr/>
        </p:nvSpPr>
        <p:spPr>
          <a:xfrm>
            <a:off x="252563" y="2036336"/>
            <a:ext cx="2058762" cy="3267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 defTabSz="685800"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chemeClr val="accent4"/>
                </a:solidFill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5656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DEFINING ADUs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5427E979-BE5B-4830-9D91-1C0268F8646D}"/>
              </a:ext>
            </a:extLst>
          </p:cNvPr>
          <p:cNvSpPr txBox="1"/>
          <p:nvPr/>
        </p:nvSpPr>
        <p:spPr>
          <a:xfrm>
            <a:off x="3631353" y="2443087"/>
            <a:ext cx="2967942" cy="12494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71450" indent="-171450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Adobe Fan Heiti Std B"/>
                <a:cs typeface="+mj-cs"/>
              </a:rPr>
              <a:t>Accessory and adjacent to a primary dwelling unit, existing or proposed. </a:t>
            </a:r>
          </a:p>
          <a:p>
            <a:pPr marL="171450" indent="-171450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Adobe Fan Heiti Std B"/>
                <a:cs typeface="+mj-cs"/>
              </a:rPr>
              <a:t>Smaller than the average U.S. single-family residential dwelling unit. </a:t>
            </a:r>
          </a:p>
          <a:p>
            <a:pPr marL="171450" indent="-171450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Adobe Fan Heiti Std B"/>
                <a:cs typeface="+mj-cs"/>
              </a:rPr>
              <a:t>Often owned by one owner on a single- or multi-family residential lot.</a:t>
            </a:r>
          </a:p>
          <a:p>
            <a:pPr marL="171450" indent="-171450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Adobe Fan Heiti Std B"/>
                <a:cs typeface="+mj-cs"/>
              </a:rPr>
              <a:t>Cannot be sold as a separate legal asset. 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A61BE170-7B25-4B53-A4A4-93FA6E61FF88}"/>
              </a:ext>
            </a:extLst>
          </p:cNvPr>
          <p:cNvSpPr txBox="1"/>
          <p:nvPr/>
        </p:nvSpPr>
        <p:spPr>
          <a:xfrm>
            <a:off x="4704141" y="996525"/>
            <a:ext cx="1895154" cy="688903"/>
          </a:xfrm>
          <a:prstGeom prst="rect">
            <a:avLst/>
          </a:prstGeom>
          <a:solidFill>
            <a:srgbClr val="2491D2"/>
          </a:solidFill>
          <a:ln>
            <a:noFill/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endParaRPr lang="en-US" sz="1200" dirty="0">
              <a:solidFill>
                <a:schemeClr val="bg1"/>
              </a:solidFill>
              <a:ea typeface="Adobe Fan Heiti Std B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  <a:ea typeface="Adobe Fan Heiti Std B"/>
                <a:cs typeface="+mj-cs"/>
              </a:rPr>
              <a:t>For more information, visit: https://lemoore.com/departments/community-development#/</a:t>
            </a:r>
            <a:endParaRPr lang="en-US" sz="1200" b="1" dirty="0">
              <a:solidFill>
                <a:schemeClr val="bg1"/>
              </a:solidFill>
              <a:ea typeface="Adobe Fan Heiti Std B"/>
              <a:cs typeface="+mj-cs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5C825739-A5DE-432A-9196-30EBC26C9775}"/>
              </a:ext>
            </a:extLst>
          </p:cNvPr>
          <p:cNvSpPr txBox="1"/>
          <p:nvPr/>
        </p:nvSpPr>
        <p:spPr>
          <a:xfrm>
            <a:off x="257983" y="3794630"/>
            <a:ext cx="3086526" cy="8765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en-US" sz="1200" dirty="0">
                <a:ea typeface="Adobe Fan Heiti Std B"/>
                <a:cs typeface="+mj-cs"/>
              </a:rPr>
              <a:t>A </a:t>
            </a:r>
            <a:r>
              <a:rPr lang="en-US" sz="1600" b="1" dirty="0">
                <a:solidFill>
                  <a:srgbClr val="2491D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JUNIOR ADU </a:t>
            </a:r>
            <a:r>
              <a:rPr lang="en-US" sz="1200" dirty="0">
                <a:ea typeface="Adobe Fan Heiti Std B"/>
                <a:cs typeface="+mj-cs"/>
              </a:rPr>
              <a:t>is an ADU of no more than 500 sf. and is contained entirely within an existing primary single-family dwelling unit, including an attached garage. 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AD7370B-1D65-4222-9DF5-B420583FEDD1}"/>
              </a:ext>
            </a:extLst>
          </p:cNvPr>
          <p:cNvSpPr txBox="1"/>
          <p:nvPr/>
        </p:nvSpPr>
        <p:spPr>
          <a:xfrm>
            <a:off x="4074202" y="5146309"/>
            <a:ext cx="2253018" cy="397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 defTabSz="685800"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chemeClr val="accent4"/>
                </a:solidFill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5656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EXAMPLE LOT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5DBC5382-788B-46FC-87D0-F5C33E2663AB}"/>
              </a:ext>
            </a:extLst>
          </p:cNvPr>
          <p:cNvSpPr txBox="1"/>
          <p:nvPr/>
        </p:nvSpPr>
        <p:spPr>
          <a:xfrm>
            <a:off x="3600792" y="2039751"/>
            <a:ext cx="3001914" cy="3267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 defTabSz="685800"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chemeClr val="accent4"/>
                </a:solidFill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5656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ADU CHARACTERISTICS</a:t>
            </a: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6CB0C6B2-5B18-49F3-97F0-9CF0FC881CB1}"/>
              </a:ext>
            </a:extLst>
          </p:cNvPr>
          <p:cNvSpPr/>
          <p:nvPr/>
        </p:nvSpPr>
        <p:spPr>
          <a:xfrm rot="5400000">
            <a:off x="3933670" y="6102259"/>
            <a:ext cx="2711198" cy="209864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>
              <a:solidFill>
                <a:srgbClr val="C00000"/>
              </a:solidFill>
            </a:endParaRPr>
          </a:p>
        </p:txBody>
      </p: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51BEEF96-DC48-408F-8E6E-C9169928B24B}"/>
              </a:ext>
            </a:extLst>
          </p:cNvPr>
          <p:cNvCxnSpPr>
            <a:cxnSpLocks/>
          </p:cNvCxnSpPr>
          <p:nvPr/>
        </p:nvCxnSpPr>
        <p:spPr>
          <a:xfrm rot="5400000">
            <a:off x="6470648" y="5663923"/>
            <a:ext cx="0" cy="26411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6562EC5B-71BF-4BF2-8FB2-7C7D93154DDF}"/>
              </a:ext>
            </a:extLst>
          </p:cNvPr>
          <p:cNvCxnSpPr>
            <a:cxnSpLocks/>
          </p:cNvCxnSpPr>
          <p:nvPr/>
        </p:nvCxnSpPr>
        <p:spPr>
          <a:xfrm rot="5400000">
            <a:off x="4171539" y="5727573"/>
            <a:ext cx="0" cy="136816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>
            <a:extLst>
              <a:ext uri="{FF2B5EF4-FFF2-40B4-BE49-F238E27FC236}">
                <a16:creationId xmlns:a16="http://schemas.microsoft.com/office/drawing/2014/main" id="{100E7AE6-DADD-4F08-B57F-2F665FDE2B07}"/>
              </a:ext>
            </a:extLst>
          </p:cNvPr>
          <p:cNvSpPr txBox="1"/>
          <p:nvPr/>
        </p:nvSpPr>
        <p:spPr>
          <a:xfrm>
            <a:off x="4704141" y="5577364"/>
            <a:ext cx="1276175" cy="241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i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PUBLIC STREET</a:t>
            </a: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94114AD2-484D-4B69-90EE-5B3EEFE72DE5}"/>
              </a:ext>
            </a:extLst>
          </p:cNvPr>
          <p:cNvSpPr/>
          <p:nvPr/>
        </p:nvSpPr>
        <p:spPr>
          <a:xfrm rot="5400000">
            <a:off x="5389387" y="7675457"/>
            <a:ext cx="592599" cy="700490"/>
          </a:xfrm>
          <a:prstGeom prst="rect">
            <a:avLst/>
          </a:prstGeom>
          <a:solidFill>
            <a:srgbClr val="2491D2"/>
          </a:solidFill>
          <a:ln w="19050">
            <a:solidFill>
              <a:srgbClr val="378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dirty="0"/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43AF2ADD-11AA-4AB7-837E-00CA3F372377}"/>
              </a:ext>
            </a:extLst>
          </p:cNvPr>
          <p:cNvCxnSpPr>
            <a:cxnSpLocks/>
          </p:cNvCxnSpPr>
          <p:nvPr/>
        </p:nvCxnSpPr>
        <p:spPr>
          <a:xfrm>
            <a:off x="4793548" y="7481325"/>
            <a:ext cx="0" cy="1025855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2920AB47-6145-4F7E-99A0-07032B3D4261}"/>
              </a:ext>
            </a:extLst>
          </p:cNvPr>
          <p:cNvCxnSpPr>
            <a:cxnSpLocks/>
          </p:cNvCxnSpPr>
          <p:nvPr/>
        </p:nvCxnSpPr>
        <p:spPr>
          <a:xfrm flipH="1">
            <a:off x="4237971" y="7151581"/>
            <a:ext cx="194094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>
            <a:extLst>
              <a:ext uri="{FF2B5EF4-FFF2-40B4-BE49-F238E27FC236}">
                <a16:creationId xmlns:a16="http://schemas.microsoft.com/office/drawing/2014/main" id="{EAA6FF00-7A99-42BE-B214-EE7940AE4C7C}"/>
              </a:ext>
            </a:extLst>
          </p:cNvPr>
          <p:cNvCxnSpPr>
            <a:cxnSpLocks/>
          </p:cNvCxnSpPr>
          <p:nvPr/>
        </p:nvCxnSpPr>
        <p:spPr>
          <a:xfrm flipV="1">
            <a:off x="5544384" y="7481323"/>
            <a:ext cx="0" cy="248079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id="{AF9B0D01-1ACF-416C-BCD0-29EE12179A70}"/>
              </a:ext>
            </a:extLst>
          </p:cNvPr>
          <p:cNvCxnSpPr>
            <a:cxnSpLocks/>
          </p:cNvCxnSpPr>
          <p:nvPr/>
        </p:nvCxnSpPr>
        <p:spPr>
          <a:xfrm>
            <a:off x="4767608" y="5772004"/>
            <a:ext cx="0" cy="55874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Rectangle 183">
            <a:extLst>
              <a:ext uri="{FF2B5EF4-FFF2-40B4-BE49-F238E27FC236}">
                <a16:creationId xmlns:a16="http://schemas.microsoft.com/office/drawing/2014/main" id="{ABCD02FB-E6FA-42B5-B320-B3AACD93F839}"/>
              </a:ext>
            </a:extLst>
          </p:cNvPr>
          <p:cNvSpPr/>
          <p:nvPr/>
        </p:nvSpPr>
        <p:spPr>
          <a:xfrm rot="10800000">
            <a:off x="5708240" y="6252603"/>
            <a:ext cx="469864" cy="50028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dirty="0"/>
          </a:p>
        </p:txBody>
      </p:sp>
      <p:cxnSp>
        <p:nvCxnSpPr>
          <p:cNvPr id="192" name="Straight Arrow Connector 191">
            <a:extLst>
              <a:ext uri="{FF2B5EF4-FFF2-40B4-BE49-F238E27FC236}">
                <a16:creationId xmlns:a16="http://schemas.microsoft.com/office/drawing/2014/main" id="{3C835F1B-A42D-488A-AFC5-314DE911EF44}"/>
              </a:ext>
            </a:extLst>
          </p:cNvPr>
          <p:cNvCxnSpPr>
            <a:cxnSpLocks/>
          </p:cNvCxnSpPr>
          <p:nvPr/>
        </p:nvCxnSpPr>
        <p:spPr>
          <a:xfrm flipH="1">
            <a:off x="6171736" y="6620221"/>
            <a:ext cx="166855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>
            <a:extLst>
              <a:ext uri="{FF2B5EF4-FFF2-40B4-BE49-F238E27FC236}">
                <a16:creationId xmlns:a16="http://schemas.microsoft.com/office/drawing/2014/main" id="{16E55FBF-C895-46C1-91D5-7463F8655FBD}"/>
              </a:ext>
            </a:extLst>
          </p:cNvPr>
          <p:cNvCxnSpPr>
            <a:cxnSpLocks/>
          </p:cNvCxnSpPr>
          <p:nvPr/>
        </p:nvCxnSpPr>
        <p:spPr>
          <a:xfrm rot="5400000">
            <a:off x="5290058" y="7535951"/>
            <a:ext cx="0" cy="209706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Arrow Connector 197">
            <a:extLst>
              <a:ext uri="{FF2B5EF4-FFF2-40B4-BE49-F238E27FC236}">
                <a16:creationId xmlns:a16="http://schemas.microsoft.com/office/drawing/2014/main" id="{46896045-F420-4912-AA6F-D74CA37743BE}"/>
              </a:ext>
            </a:extLst>
          </p:cNvPr>
          <p:cNvCxnSpPr>
            <a:cxnSpLocks/>
          </p:cNvCxnSpPr>
          <p:nvPr/>
        </p:nvCxnSpPr>
        <p:spPr>
          <a:xfrm flipV="1">
            <a:off x="6406588" y="5791901"/>
            <a:ext cx="2" cy="271528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B48CE4EE-5EF4-45A1-9E8A-06E2532343E7}"/>
              </a:ext>
            </a:extLst>
          </p:cNvPr>
          <p:cNvGrpSpPr/>
          <p:nvPr/>
        </p:nvGrpSpPr>
        <p:grpSpPr>
          <a:xfrm>
            <a:off x="5035048" y="6237117"/>
            <a:ext cx="379947" cy="129283"/>
            <a:chOff x="4881833" y="6856507"/>
            <a:chExt cx="411999" cy="140189"/>
          </a:xfrm>
        </p:grpSpPr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8C355671-0843-423A-820A-8FB0914F785C}"/>
                </a:ext>
              </a:extLst>
            </p:cNvPr>
            <p:cNvSpPr/>
            <p:nvPr/>
          </p:nvSpPr>
          <p:spPr>
            <a:xfrm rot="10800000">
              <a:off x="4881833" y="6856507"/>
              <a:ext cx="407870" cy="1401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>
                  <a:lumMod val="65000"/>
                  <a:lumOff val="3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800"/>
            </a:p>
          </p:txBody>
        </p:sp>
        <p:cxnSp>
          <p:nvCxnSpPr>
            <p:cNvPr id="200" name="Straight Connector 199">
              <a:extLst>
                <a:ext uri="{FF2B5EF4-FFF2-40B4-BE49-F238E27FC236}">
                  <a16:creationId xmlns:a16="http://schemas.microsoft.com/office/drawing/2014/main" id="{4EB82913-E362-4B04-99FD-D8BFBFE9CA5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089897" y="6680167"/>
              <a:ext cx="0" cy="407870"/>
            </a:xfrm>
            <a:prstGeom prst="line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FDE7D10F-E1B7-41D3-95B1-9F40ABF6745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089897" y="6707405"/>
              <a:ext cx="0" cy="407870"/>
            </a:xfrm>
            <a:prstGeom prst="line">
              <a:avLst/>
            </a:prstGeom>
            <a:noFill/>
            <a:ln w="12700">
              <a:solidFill>
                <a:schemeClr val="tx1">
                  <a:lumMod val="65000"/>
                  <a:lumOff val="3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06" name="TextBox 205">
            <a:extLst>
              <a:ext uri="{FF2B5EF4-FFF2-40B4-BE49-F238E27FC236}">
                <a16:creationId xmlns:a16="http://schemas.microsoft.com/office/drawing/2014/main" id="{7191E026-9CCF-492E-A468-DF6C6DD4287A}"/>
              </a:ext>
            </a:extLst>
          </p:cNvPr>
          <p:cNvSpPr txBox="1"/>
          <p:nvPr/>
        </p:nvSpPr>
        <p:spPr>
          <a:xfrm>
            <a:off x="5637538" y="6387661"/>
            <a:ext cx="679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/>
              <a:t>GARAGE</a:t>
            </a:r>
          </a:p>
        </p:txBody>
      </p: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89C08DED-2FFE-49C2-B3CB-DE96FCF59904}"/>
              </a:ext>
            </a:extLst>
          </p:cNvPr>
          <p:cNvCxnSpPr>
            <a:cxnSpLocks/>
          </p:cNvCxnSpPr>
          <p:nvPr/>
        </p:nvCxnSpPr>
        <p:spPr>
          <a:xfrm flipV="1">
            <a:off x="5544384" y="8322002"/>
            <a:ext cx="0" cy="178331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>
            <a:extLst>
              <a:ext uri="{FF2B5EF4-FFF2-40B4-BE49-F238E27FC236}">
                <a16:creationId xmlns:a16="http://schemas.microsoft.com/office/drawing/2014/main" id="{58D2D3EF-4F35-4053-9753-55327F3A9464}"/>
              </a:ext>
            </a:extLst>
          </p:cNvPr>
          <p:cNvSpPr txBox="1"/>
          <p:nvPr/>
        </p:nvSpPr>
        <p:spPr>
          <a:xfrm>
            <a:off x="5398114" y="7903672"/>
            <a:ext cx="579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solidFill>
                  <a:schemeClr val="bg1"/>
                </a:solidFill>
              </a:rPr>
              <a:t>ADU</a:t>
            </a:r>
          </a:p>
        </p:txBody>
      </p:sp>
      <p:cxnSp>
        <p:nvCxnSpPr>
          <p:cNvPr id="221" name="Straight Arrow Connector 220">
            <a:extLst>
              <a:ext uri="{FF2B5EF4-FFF2-40B4-BE49-F238E27FC236}">
                <a16:creationId xmlns:a16="http://schemas.microsoft.com/office/drawing/2014/main" id="{6D1B2D6F-5E90-4CF9-8F62-A94A77609FF3}"/>
              </a:ext>
            </a:extLst>
          </p:cNvPr>
          <p:cNvCxnSpPr>
            <a:cxnSpLocks/>
          </p:cNvCxnSpPr>
          <p:nvPr/>
        </p:nvCxnSpPr>
        <p:spPr>
          <a:xfrm flipH="1">
            <a:off x="5708239" y="7149822"/>
            <a:ext cx="630352" cy="1759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Rectangle 173">
            <a:extLst>
              <a:ext uri="{FF2B5EF4-FFF2-40B4-BE49-F238E27FC236}">
                <a16:creationId xmlns:a16="http://schemas.microsoft.com/office/drawing/2014/main" id="{9C4DB665-D6A9-42F1-8509-F0536C25DBA0}"/>
              </a:ext>
            </a:extLst>
          </p:cNvPr>
          <p:cNvSpPr/>
          <p:nvPr/>
        </p:nvSpPr>
        <p:spPr>
          <a:xfrm rot="5400000">
            <a:off x="4505543" y="6278629"/>
            <a:ext cx="1129220" cy="127617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3C9179E1-B660-4883-9BDB-AE47C840F969}"/>
              </a:ext>
            </a:extLst>
          </p:cNvPr>
          <p:cNvSpPr txBox="1"/>
          <p:nvPr/>
        </p:nvSpPr>
        <p:spPr>
          <a:xfrm>
            <a:off x="4661730" y="6643629"/>
            <a:ext cx="929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PRIMARY RESIDENCE</a:t>
            </a:r>
          </a:p>
        </p:txBody>
      </p: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AD77721C-7F64-4847-817D-DEAC13B0CAE3}"/>
              </a:ext>
            </a:extLst>
          </p:cNvPr>
          <p:cNvGrpSpPr/>
          <p:nvPr/>
        </p:nvGrpSpPr>
        <p:grpSpPr>
          <a:xfrm>
            <a:off x="239267" y="970650"/>
            <a:ext cx="668936" cy="431338"/>
            <a:chOff x="2622711" y="838182"/>
            <a:chExt cx="1011961" cy="652525"/>
          </a:xfrm>
          <a:solidFill>
            <a:schemeClr val="bg1"/>
          </a:solidFill>
        </p:grpSpPr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67ACAB61-C389-4DEF-BB19-9E676713C9A7}"/>
                </a:ext>
              </a:extLst>
            </p:cNvPr>
            <p:cNvSpPr/>
            <p:nvPr/>
          </p:nvSpPr>
          <p:spPr>
            <a:xfrm>
              <a:off x="2622711" y="838182"/>
              <a:ext cx="775822" cy="605339"/>
            </a:xfrm>
            <a:custGeom>
              <a:avLst/>
              <a:gdLst>
                <a:gd name="connsiteX0" fmla="*/ 0 w 7002966"/>
                <a:gd name="connsiteY0" fmla="*/ 2297152 h 5464098"/>
                <a:gd name="connsiteX1" fmla="*/ 401444 w 7002966"/>
                <a:gd name="connsiteY1" fmla="*/ 0 h 5464098"/>
                <a:gd name="connsiteX2" fmla="*/ 6601522 w 7002966"/>
                <a:gd name="connsiteY2" fmla="*/ 0 h 5464098"/>
                <a:gd name="connsiteX3" fmla="*/ 7002966 w 7002966"/>
                <a:gd name="connsiteY3" fmla="*/ 2319454 h 5464098"/>
                <a:gd name="connsiteX4" fmla="*/ 6601522 w 7002966"/>
                <a:gd name="connsiteY4" fmla="*/ 2319454 h 5464098"/>
                <a:gd name="connsiteX5" fmla="*/ 6601522 w 7002966"/>
                <a:gd name="connsiteY5" fmla="*/ 5464098 h 5464098"/>
                <a:gd name="connsiteX6" fmla="*/ 423746 w 7002966"/>
                <a:gd name="connsiteY6" fmla="*/ 5464098 h 5464098"/>
                <a:gd name="connsiteX7" fmla="*/ 423746 w 7002966"/>
                <a:gd name="connsiteY7" fmla="*/ 2297152 h 5464098"/>
                <a:gd name="connsiteX8" fmla="*/ 0 w 7002966"/>
                <a:gd name="connsiteY8" fmla="*/ 2297152 h 5464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02966" h="5464098">
                  <a:moveTo>
                    <a:pt x="0" y="2297152"/>
                  </a:moveTo>
                  <a:lnTo>
                    <a:pt x="401444" y="0"/>
                  </a:lnTo>
                  <a:lnTo>
                    <a:pt x="6601522" y="0"/>
                  </a:lnTo>
                  <a:lnTo>
                    <a:pt x="7002966" y="2319454"/>
                  </a:lnTo>
                  <a:lnTo>
                    <a:pt x="6601522" y="2319454"/>
                  </a:lnTo>
                  <a:lnTo>
                    <a:pt x="6601522" y="5464098"/>
                  </a:lnTo>
                  <a:lnTo>
                    <a:pt x="423746" y="5464098"/>
                  </a:lnTo>
                  <a:lnTo>
                    <a:pt x="423746" y="2297152"/>
                  </a:lnTo>
                  <a:lnTo>
                    <a:pt x="0" y="2297152"/>
                  </a:lnTo>
                  <a:close/>
                </a:path>
              </a:pathLst>
            </a:custGeom>
            <a:grpFill/>
            <a:ln w="38100">
              <a:solidFill>
                <a:srgbClr val="5656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654799E9-32B0-4350-AC16-E832A54BC7B1}"/>
                </a:ext>
              </a:extLst>
            </p:cNvPr>
            <p:cNvSpPr/>
            <p:nvPr/>
          </p:nvSpPr>
          <p:spPr>
            <a:xfrm>
              <a:off x="3084959" y="1084493"/>
              <a:ext cx="549713" cy="406214"/>
            </a:xfrm>
            <a:custGeom>
              <a:avLst/>
              <a:gdLst>
                <a:gd name="connsiteX0" fmla="*/ 356839 w 6958361"/>
                <a:gd name="connsiteY0" fmla="*/ 2319454 h 5508702"/>
                <a:gd name="connsiteX1" fmla="*/ 0 w 6958361"/>
                <a:gd name="connsiteY1" fmla="*/ 2319454 h 5508702"/>
                <a:gd name="connsiteX2" fmla="*/ 3456878 w 6958361"/>
                <a:gd name="connsiteY2" fmla="*/ 0 h 5508702"/>
                <a:gd name="connsiteX3" fmla="*/ 6958361 w 6958361"/>
                <a:gd name="connsiteY3" fmla="*/ 2297151 h 5508702"/>
                <a:gd name="connsiteX4" fmla="*/ 6556917 w 6958361"/>
                <a:gd name="connsiteY4" fmla="*/ 2297151 h 5508702"/>
                <a:gd name="connsiteX5" fmla="*/ 6556917 w 6958361"/>
                <a:gd name="connsiteY5" fmla="*/ 5508702 h 5508702"/>
                <a:gd name="connsiteX6" fmla="*/ 379141 w 6958361"/>
                <a:gd name="connsiteY6" fmla="*/ 5508702 h 5508702"/>
                <a:gd name="connsiteX7" fmla="*/ 356839 w 6958361"/>
                <a:gd name="connsiteY7" fmla="*/ 2319454 h 5508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958361" h="5508702">
                  <a:moveTo>
                    <a:pt x="356839" y="2319454"/>
                  </a:moveTo>
                  <a:lnTo>
                    <a:pt x="0" y="2319454"/>
                  </a:lnTo>
                  <a:lnTo>
                    <a:pt x="3456878" y="0"/>
                  </a:lnTo>
                  <a:lnTo>
                    <a:pt x="6958361" y="2297151"/>
                  </a:lnTo>
                  <a:lnTo>
                    <a:pt x="6556917" y="2297151"/>
                  </a:lnTo>
                  <a:lnTo>
                    <a:pt x="6556917" y="5508702"/>
                  </a:lnTo>
                  <a:lnTo>
                    <a:pt x="379141" y="5508702"/>
                  </a:lnTo>
                  <a:lnTo>
                    <a:pt x="356839" y="2319454"/>
                  </a:lnTo>
                  <a:close/>
                </a:path>
              </a:pathLst>
            </a:custGeom>
            <a:grpFill/>
            <a:ln w="63500">
              <a:solidFill>
                <a:srgbClr val="5656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4" name="TextBox 143">
            <a:extLst>
              <a:ext uri="{FF2B5EF4-FFF2-40B4-BE49-F238E27FC236}">
                <a16:creationId xmlns:a16="http://schemas.microsoft.com/office/drawing/2014/main" id="{C639A3BA-1F04-41BC-A4B8-6790CE0E1ACF}"/>
              </a:ext>
            </a:extLst>
          </p:cNvPr>
          <p:cNvSpPr txBox="1"/>
          <p:nvPr/>
        </p:nvSpPr>
        <p:spPr>
          <a:xfrm>
            <a:off x="151053" y="8773158"/>
            <a:ext cx="4367919" cy="2971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US" sz="10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Calibri" panose="020F0502020204030204" pitchFamily="34" charset="0"/>
              </a:rPr>
              <a:t>City of </a:t>
            </a:r>
            <a:r>
              <a:rPr lang="en-US" sz="1000" dirty="0">
                <a:latin typeface="Calibri" panose="020F0502020204030204" pitchFamily="34" charset="0"/>
                <a:ea typeface="PMingLiU" panose="02020500000000000000" pitchFamily="18" charset="-120"/>
                <a:cs typeface="Calibri" panose="020F0502020204030204" pitchFamily="34" charset="0"/>
              </a:rPr>
              <a:t>Lemoore</a:t>
            </a:r>
            <a:r>
              <a:rPr lang="en-US" sz="10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Calibri" panose="020F0502020204030204" pitchFamily="34" charset="0"/>
              </a:rPr>
              <a:t>| ADU Overview (version 1. dated July </a:t>
            </a:r>
            <a:r>
              <a:rPr lang="en-US" sz="1000" dirty="0">
                <a:latin typeface="Calibri" panose="020F0502020204030204" pitchFamily="34" charset="0"/>
                <a:ea typeface="PMingLiU" panose="02020500000000000000" pitchFamily="18" charset="-120"/>
                <a:cs typeface="Calibri" panose="020F0502020204030204" pitchFamily="34" charset="0"/>
              </a:rPr>
              <a:t>202</a:t>
            </a:r>
            <a:r>
              <a:rPr lang="en-US" sz="10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Calibri" panose="020F0502020204030204" pitchFamily="34" charset="0"/>
              </a:rPr>
              <a:t>4)</a:t>
            </a:r>
            <a:endParaRPr lang="en-US" sz="10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1ED35D6B-F4E8-48BF-8C27-BBE5F52E9C35}"/>
              </a:ext>
            </a:extLst>
          </p:cNvPr>
          <p:cNvSpPr txBox="1"/>
          <p:nvPr/>
        </p:nvSpPr>
        <p:spPr>
          <a:xfrm>
            <a:off x="3631353" y="3710267"/>
            <a:ext cx="3001914" cy="3267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 defTabSz="685800"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chemeClr val="accent4"/>
                </a:solidFill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rgbClr val="56565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ADU BENEFITS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16E885C1-C50C-4096-BA87-5AE9A7D75147}"/>
              </a:ext>
            </a:extLst>
          </p:cNvPr>
          <p:cNvSpPr txBox="1"/>
          <p:nvPr/>
        </p:nvSpPr>
        <p:spPr>
          <a:xfrm>
            <a:off x="3631353" y="4056057"/>
            <a:ext cx="2967942" cy="12494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71450" indent="-171450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Adobe Fan Heiti Std B"/>
                <a:cs typeface="+mj-cs"/>
              </a:rPr>
              <a:t>More cost-effective to build.</a:t>
            </a:r>
          </a:p>
          <a:p>
            <a:pPr marL="171450" indent="-171450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Adobe Fan Heiti Std B"/>
                <a:cs typeface="+mj-cs"/>
              </a:rPr>
              <a:t>Income-generating and wealth-building. </a:t>
            </a:r>
          </a:p>
          <a:p>
            <a:pPr marL="171450" indent="-171450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Adobe Fan Heiti Std B"/>
                <a:cs typeface="+mj-cs"/>
              </a:rPr>
              <a:t>Increase housing supply and choice.</a:t>
            </a:r>
          </a:p>
          <a:p>
            <a:pPr marL="171450" indent="-171450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Adobe Fan Heiti Std B"/>
                <a:cs typeface="+mj-cs"/>
              </a:rPr>
              <a:t>Support aging-in-place. </a:t>
            </a:r>
          </a:p>
          <a:p>
            <a:pPr marL="171450" indent="-171450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ea typeface="Adobe Fan Heiti Std B"/>
                <a:cs typeface="+mj-cs"/>
              </a:rPr>
              <a:t>Provide housing that is closer to jobs and amenities.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163F0E0-FB38-59CA-1B67-F372274EB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67996" y="118006"/>
            <a:ext cx="1529142" cy="81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44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2542E8E8D26546A60B04E5CA34E53F" ma:contentTypeVersion="4" ma:contentTypeDescription="Create a new document." ma:contentTypeScope="" ma:versionID="3f74b18af085441bc3b77c8f8d82419e">
  <xsd:schema xmlns:xsd="http://www.w3.org/2001/XMLSchema" xmlns:xs="http://www.w3.org/2001/XMLSchema" xmlns:p="http://schemas.microsoft.com/office/2006/metadata/properties" xmlns:ns3="9c6f4d6c-019a-4ef1-9d47-de8d2edb37fc" targetNamespace="http://schemas.microsoft.com/office/2006/metadata/properties" ma:root="true" ma:fieldsID="cd06bf5115c33732e59c5d95a9f7b63b" ns3:_="">
    <xsd:import namespace="9c6f4d6c-019a-4ef1-9d47-de8d2edb37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6f4d6c-019a-4ef1-9d47-de8d2edb37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c6f4d6c-019a-4ef1-9d47-de8d2edb37f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E4856F-3C24-44B6-A8E3-4C65E26591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6f4d6c-019a-4ef1-9d47-de8d2edb37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73B39D-2EE0-47B4-B42B-14593F8CC059}">
  <ds:schemaRefs>
    <ds:schemaRef ds:uri="9c6f4d6c-019a-4ef1-9d47-de8d2edb37fc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3E4B563-B64C-400F-8B43-48C772EF59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1251</TotalTime>
  <Words>240</Words>
  <Application>Microsoft Office PowerPoint</Application>
  <PresentationFormat>Letter Paper (8.5x11 in)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Adobe Fan Heiti Std B</vt:lpstr>
      <vt:lpstr>Arial</vt:lpstr>
      <vt:lpstr>Broadway</vt:lpstr>
      <vt:lpstr>Calibri</vt:lpstr>
      <vt:lpstr>Calibri Light</vt:lpstr>
      <vt:lpstr>Open Sans</vt:lpstr>
      <vt:lpstr>Verdana Pro 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Shin Tu</dc:creator>
  <cp:lastModifiedBy>Kristie Baley</cp:lastModifiedBy>
  <cp:revision>25</cp:revision>
  <cp:lastPrinted>2024-07-19T00:00:09Z</cp:lastPrinted>
  <dcterms:created xsi:type="dcterms:W3CDTF">2022-02-18T01:12:04Z</dcterms:created>
  <dcterms:modified xsi:type="dcterms:W3CDTF">2024-07-19T00:00:29Z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0x010100EF2542E8E8D26546A60B04E5CA34E53F</vt:lpwstr>
  </property>
</Properties>
</file>