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Lst>
  <p:notesMasterIdLst>
    <p:notesMasterId r:id="rId30"/>
  </p:notesMasterIdLst>
  <p:handoutMasterIdLst>
    <p:handoutMasterId r:id="rId31"/>
  </p:handoutMasterIdLst>
  <p:sldIdLst>
    <p:sldId id="285" r:id="rId5"/>
    <p:sldId id="286" r:id="rId6"/>
    <p:sldId id="287" r:id="rId7"/>
    <p:sldId id="288" r:id="rId8"/>
    <p:sldId id="289" r:id="rId9"/>
    <p:sldId id="290" r:id="rId10"/>
    <p:sldId id="291" r:id="rId11"/>
    <p:sldId id="292" r:id="rId12"/>
    <p:sldId id="293" r:id="rId13"/>
    <p:sldId id="295" r:id="rId14"/>
    <p:sldId id="294" r:id="rId15"/>
    <p:sldId id="296" r:id="rId16"/>
    <p:sldId id="297" r:id="rId17"/>
    <p:sldId id="300" r:id="rId18"/>
    <p:sldId id="301" r:id="rId19"/>
    <p:sldId id="302" r:id="rId20"/>
    <p:sldId id="303" r:id="rId21"/>
    <p:sldId id="304" r:id="rId22"/>
    <p:sldId id="305" r:id="rId23"/>
    <p:sldId id="306" r:id="rId24"/>
    <p:sldId id="307" r:id="rId25"/>
    <p:sldId id="308" r:id="rId26"/>
    <p:sldId id="309" r:id="rId27"/>
    <p:sldId id="298" r:id="rId28"/>
    <p:sldId id="310" r:id="rId29"/>
  </p:sldIdLst>
  <p:sldSz cx="7772400" cy="1005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2E376F-F4FE-6B52-72C0-7C8276A909B2}" name="Isaiah Medina" initials="IM" userId="S::imedina@precisioneng.net::ca6fc050-9f2c-4646-823c-7e5b6b78984c" providerId="AD"/>
  <p188:author id="{2E907AB3-F074-EB89-9C1D-3DD6C528BDC9}" name="Shin Tu" initials="" userId="S::stu@precisioneng.net::5924a343-c79f-4755-b87a-76d5ac7132f9" providerId="AD"/>
  <p188:author id="{7FAE44CD-2F79-7B46-D1C0-ABDEF1218E0A}" name="Ava Aguayo" initials="AA" userId="S::aaguayo@precisioneng.net::bcdabf5b-47da-42d0-8fbb-b960de5124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1D2"/>
    <a:srgbClr val="030303"/>
    <a:srgbClr val="028CE2"/>
    <a:srgbClr val="0189E3"/>
    <a:srgbClr val="B9B93B"/>
    <a:srgbClr val="3B3B3B"/>
    <a:srgbClr val="064D23"/>
    <a:srgbClr val="E26D13"/>
    <a:srgbClr val="FFFFFF"/>
    <a:srgbClr val="047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471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4B1BF8-F78A-4142-986B-02DDB429822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01015E7-E362-4F11-B6A8-25C2E1AD1823}"/>
              </a:ext>
            </a:extLst>
          </p:cNvPr>
          <p:cNvSpPr>
            <a:spLocks noGrp="1"/>
          </p:cNvSpPr>
          <p:nvPr>
            <p:ph type="dt" sz="quarter" idx="1"/>
          </p:nvPr>
        </p:nvSpPr>
        <p:spPr>
          <a:xfrm>
            <a:off x="3970937" y="0"/>
            <a:ext cx="3037840" cy="466434"/>
          </a:xfrm>
          <a:prstGeom prst="rect">
            <a:avLst/>
          </a:prstGeom>
        </p:spPr>
        <p:txBody>
          <a:bodyPr vert="horz" lIns="93177" tIns="46589" rIns="93177" bIns="46589" rtlCol="0"/>
          <a:lstStyle>
            <a:lvl1pPr algn="r">
              <a:defRPr sz="1200"/>
            </a:lvl1pPr>
          </a:lstStyle>
          <a:p>
            <a:fld id="{13905E52-00E7-4F0A-A5A7-78BF073CD36F}" type="datetimeFigureOut">
              <a:rPr lang="en-US" smtClean="0"/>
              <a:t>2/3/2025</a:t>
            </a:fld>
            <a:endParaRPr lang="en-US"/>
          </a:p>
        </p:txBody>
      </p:sp>
      <p:sp>
        <p:nvSpPr>
          <p:cNvPr id="4" name="Footer Placeholder 3">
            <a:extLst>
              <a:ext uri="{FF2B5EF4-FFF2-40B4-BE49-F238E27FC236}">
                <a16:creationId xmlns:a16="http://schemas.microsoft.com/office/drawing/2014/main" id="{5B46369C-2C19-4790-BFFF-F5C095B9ACF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65B220-6944-4ADE-BF22-7D33EF33E00B}"/>
              </a:ext>
            </a:extLst>
          </p:cNvPr>
          <p:cNvSpPr>
            <a:spLocks noGrp="1"/>
          </p:cNvSpPr>
          <p:nvPr>
            <p:ph type="sldNum" sz="quarter" idx="3"/>
          </p:nvPr>
        </p:nvSpPr>
        <p:spPr>
          <a:xfrm>
            <a:off x="3970937" y="8829967"/>
            <a:ext cx="3037840" cy="466433"/>
          </a:xfrm>
          <a:prstGeom prst="rect">
            <a:avLst/>
          </a:prstGeom>
        </p:spPr>
        <p:txBody>
          <a:bodyPr vert="horz" lIns="93177" tIns="46589" rIns="93177" bIns="46589" rtlCol="0" anchor="b"/>
          <a:lstStyle>
            <a:lvl1pPr algn="r">
              <a:defRPr sz="1200"/>
            </a:lvl1pPr>
          </a:lstStyle>
          <a:p>
            <a:fld id="{06CF417E-DA92-4330-AD99-74E648FAA8BE}" type="slidenum">
              <a:rPr lang="en-US" smtClean="0"/>
              <a:t>‹#›</a:t>
            </a:fld>
            <a:endParaRPr lang="en-US"/>
          </a:p>
        </p:txBody>
      </p:sp>
    </p:spTree>
    <p:extLst>
      <p:ext uri="{BB962C8B-B14F-4D97-AF65-F5344CB8AC3E}">
        <p14:creationId xmlns:p14="http://schemas.microsoft.com/office/powerpoint/2010/main" val="3729963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7" y="0"/>
            <a:ext cx="3037840" cy="466434"/>
          </a:xfrm>
          <a:prstGeom prst="rect">
            <a:avLst/>
          </a:prstGeom>
        </p:spPr>
        <p:txBody>
          <a:bodyPr vert="horz" lIns="93177" tIns="46589" rIns="93177" bIns="46589" rtlCol="0"/>
          <a:lstStyle>
            <a:lvl1pPr algn="r">
              <a:defRPr sz="1200"/>
            </a:lvl1pPr>
          </a:lstStyle>
          <a:p>
            <a:fld id="{DCAC8D66-198B-4772-AAC6-BD191319179D}" type="datetimeFigureOut">
              <a:rPr lang="en-US" smtClean="0"/>
              <a:t>2/3/2025</a:t>
            </a:fld>
            <a:endParaRPr lang="en-US"/>
          </a:p>
        </p:txBody>
      </p:sp>
      <p:sp>
        <p:nvSpPr>
          <p:cNvPr id="4" name="Slide Image Placeholder 3"/>
          <p:cNvSpPr>
            <a:spLocks noGrp="1" noRot="1" noChangeAspect="1"/>
          </p:cNvSpPr>
          <p:nvPr>
            <p:ph type="sldImg" idx="2"/>
          </p:nvPr>
        </p:nvSpPr>
        <p:spPr>
          <a:xfrm>
            <a:off x="2293938" y="1162050"/>
            <a:ext cx="2422525" cy="3138488"/>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6433"/>
          </a:xfrm>
          <a:prstGeom prst="rect">
            <a:avLst/>
          </a:prstGeom>
        </p:spPr>
        <p:txBody>
          <a:bodyPr vert="horz" lIns="93177" tIns="46589" rIns="93177" bIns="46589" rtlCol="0" anchor="b"/>
          <a:lstStyle>
            <a:lvl1pPr algn="r">
              <a:defRPr sz="1200"/>
            </a:lvl1pPr>
          </a:lstStyle>
          <a:p>
            <a:fld id="{F1C6372E-DC44-46C1-A952-7ABF437B9FB4}" type="slidenum">
              <a:rPr lang="en-US" smtClean="0"/>
              <a:t>‹#›</a:t>
            </a:fld>
            <a:endParaRPr lang="en-US"/>
          </a:p>
        </p:txBody>
      </p:sp>
    </p:spTree>
    <p:extLst>
      <p:ext uri="{BB962C8B-B14F-4D97-AF65-F5344CB8AC3E}">
        <p14:creationId xmlns:p14="http://schemas.microsoft.com/office/powerpoint/2010/main" val="2495095283"/>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1162050"/>
            <a:ext cx="2422525" cy="3138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C6372E-DC44-46C1-A952-7ABF437B9FB4}" type="slidenum">
              <a:rPr lang="en-US" smtClean="0"/>
              <a:t>1</a:t>
            </a:fld>
            <a:endParaRPr lang="en-US"/>
          </a:p>
        </p:txBody>
      </p:sp>
    </p:spTree>
    <p:extLst>
      <p:ext uri="{BB962C8B-B14F-4D97-AF65-F5344CB8AC3E}">
        <p14:creationId xmlns:p14="http://schemas.microsoft.com/office/powerpoint/2010/main" val="294392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p>
        </p:txBody>
      </p:sp>
      <p:sp>
        <p:nvSpPr>
          <p:cNvPr id="4" name="Date Placeholder 3"/>
          <p:cNvSpPr>
            <a:spLocks noGrp="1"/>
          </p:cNvSpPr>
          <p:nvPr>
            <p:ph type="dt" sz="half" idx="10"/>
          </p:nvPr>
        </p:nvSpPr>
        <p:spPr/>
        <p:txBody>
          <a:bodyPr/>
          <a:lstStyle/>
          <a:p>
            <a:fld id="{FF40DA01-2035-4347-A9C4-55FA6276E47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179489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0DA01-2035-4347-A9C4-55FA6276E47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178846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0DA01-2035-4347-A9C4-55FA6276E47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2633435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grpSp>
        <p:nvGrpSpPr>
          <p:cNvPr id="7" name="Group 6">
            <a:extLst>
              <a:ext uri="{FF2B5EF4-FFF2-40B4-BE49-F238E27FC236}">
                <a16:creationId xmlns:a16="http://schemas.microsoft.com/office/drawing/2014/main" id="{4F04055F-D242-79C7-A5AD-BBEBDC9AE642}"/>
              </a:ext>
            </a:extLst>
          </p:cNvPr>
          <p:cNvGrpSpPr/>
          <p:nvPr userDrawn="1"/>
        </p:nvGrpSpPr>
        <p:grpSpPr>
          <a:xfrm>
            <a:off x="-1" y="0"/>
            <a:ext cx="7772401" cy="10058400"/>
            <a:chOff x="-1" y="0"/>
            <a:chExt cx="7772401" cy="10058400"/>
          </a:xfrm>
          <a:solidFill>
            <a:srgbClr val="028CE2"/>
          </a:solidFill>
        </p:grpSpPr>
        <p:sp>
          <p:nvSpPr>
            <p:cNvPr id="8" name="Rectangle 7">
              <a:extLst>
                <a:ext uri="{FF2B5EF4-FFF2-40B4-BE49-F238E27FC236}">
                  <a16:creationId xmlns:a16="http://schemas.microsoft.com/office/drawing/2014/main" id="{D3E65546-32F4-BEB3-6160-0A251AF0AF0E}"/>
                </a:ext>
              </a:extLst>
            </p:cNvPr>
            <p:cNvSpPr/>
            <p:nvPr/>
          </p:nvSpPr>
          <p:spPr>
            <a:xfrm>
              <a:off x="0" y="9318445"/>
              <a:ext cx="7772400" cy="73995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D3172A-8A78-2279-4D76-C540DFB6F923}"/>
                </a:ext>
              </a:extLst>
            </p:cNvPr>
            <p:cNvSpPr/>
            <p:nvPr/>
          </p:nvSpPr>
          <p:spPr>
            <a:xfrm>
              <a:off x="7186878" y="877518"/>
              <a:ext cx="585522" cy="918088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0187A1-9774-4E0F-B094-0E5C468B714B}"/>
                </a:ext>
              </a:extLst>
            </p:cNvPr>
            <p:cNvSpPr/>
            <p:nvPr/>
          </p:nvSpPr>
          <p:spPr>
            <a:xfrm>
              <a:off x="-1" y="877518"/>
              <a:ext cx="585519" cy="918088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18AA55-95A9-965B-B1EC-B0774322EE00}"/>
                </a:ext>
              </a:extLst>
            </p:cNvPr>
            <p:cNvSpPr/>
            <p:nvPr/>
          </p:nvSpPr>
          <p:spPr>
            <a:xfrm>
              <a:off x="0" y="0"/>
              <a:ext cx="7772400" cy="102202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FE889902-BE08-843A-17E9-1F7D72ED2064}"/>
              </a:ext>
            </a:extLst>
          </p:cNvPr>
          <p:cNvSpPr txBox="1">
            <a:spLocks/>
          </p:cNvSpPr>
          <p:nvPr userDrawn="1"/>
        </p:nvSpPr>
        <p:spPr>
          <a:xfrm>
            <a:off x="187392" y="9641807"/>
            <a:ext cx="3920490" cy="2797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000" b="1" i="1" dirty="0">
                <a:solidFill>
                  <a:schemeClr val="bg1"/>
                </a:solidFill>
                <a:latin typeface="+mn-lt"/>
              </a:rPr>
              <a:t>City of Lemoore – ADU Guide</a:t>
            </a:r>
          </a:p>
        </p:txBody>
      </p:sp>
      <p:sp>
        <p:nvSpPr>
          <p:cNvPr id="12" name="Rectangle 11">
            <a:extLst>
              <a:ext uri="{FF2B5EF4-FFF2-40B4-BE49-F238E27FC236}">
                <a16:creationId xmlns:a16="http://schemas.microsoft.com/office/drawing/2014/main" id="{8154E159-F3FE-1A30-FB19-E8982453D418}"/>
              </a:ext>
            </a:extLst>
          </p:cNvPr>
          <p:cNvSpPr/>
          <p:nvPr userDrawn="1"/>
        </p:nvSpPr>
        <p:spPr>
          <a:xfrm>
            <a:off x="585520" y="1022022"/>
            <a:ext cx="6601359" cy="8262623"/>
          </a:xfrm>
          <a:prstGeom prst="rect">
            <a:avLst/>
          </a:prstGeom>
          <a:noFill/>
          <a:ln w="152400" cap="rnd" cmpd="sng">
            <a:solidFill>
              <a:srgbClr val="028CE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105D"/>
              </a:solidFill>
            </a:endParaRPr>
          </a:p>
        </p:txBody>
      </p:sp>
    </p:spTree>
    <p:extLst>
      <p:ext uri="{BB962C8B-B14F-4D97-AF65-F5344CB8AC3E}">
        <p14:creationId xmlns:p14="http://schemas.microsoft.com/office/powerpoint/2010/main" val="142513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40DA01-2035-4347-A9C4-55FA6276E47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277945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40DA01-2035-4347-A9C4-55FA6276E470}" type="datetimeFigureOut">
              <a:rPr lang="en-US" smtClean="0"/>
              <a:t>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407944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40DA01-2035-4347-A9C4-55FA6276E47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388492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40DA01-2035-4347-A9C4-55FA6276E470}" type="datetimeFigureOut">
              <a:rPr lang="en-US" smtClean="0"/>
              <a:t>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91257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40DA01-2035-4347-A9C4-55FA6276E470}" type="datetimeFigureOut">
              <a:rPr lang="en-US" smtClean="0"/>
              <a:t>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8EEAB-DD95-4610-AE95-4902F54AD888}" type="slidenum">
              <a:rPr lang="en-US" smtClean="0"/>
              <a:t>‹#›</a:t>
            </a:fld>
            <a:endParaRPr lang="en-US"/>
          </a:p>
        </p:txBody>
      </p:sp>
      <p:sp>
        <p:nvSpPr>
          <p:cNvPr id="6" name="Rectangle 5">
            <a:extLst>
              <a:ext uri="{FF2B5EF4-FFF2-40B4-BE49-F238E27FC236}">
                <a16:creationId xmlns:a16="http://schemas.microsoft.com/office/drawing/2014/main" id="{650CBC83-3A40-0C45-C025-9E358EAAEB83}"/>
              </a:ext>
            </a:extLst>
          </p:cNvPr>
          <p:cNvSpPr/>
          <p:nvPr userDrawn="1"/>
        </p:nvSpPr>
        <p:spPr>
          <a:xfrm>
            <a:off x="0" y="9480885"/>
            <a:ext cx="7772400" cy="577515"/>
          </a:xfrm>
          <a:prstGeom prst="rect">
            <a:avLst/>
          </a:prstGeom>
          <a:solidFill>
            <a:srgbClr val="028CE2"/>
          </a:solidFill>
          <a:ln>
            <a:solidFill>
              <a:srgbClr val="028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7" name="Title 1">
            <a:extLst>
              <a:ext uri="{FF2B5EF4-FFF2-40B4-BE49-F238E27FC236}">
                <a16:creationId xmlns:a16="http://schemas.microsoft.com/office/drawing/2014/main" id="{09F6D9E9-9022-C950-032A-BDA90004AED2}"/>
              </a:ext>
            </a:extLst>
          </p:cNvPr>
          <p:cNvSpPr txBox="1">
            <a:spLocks/>
          </p:cNvSpPr>
          <p:nvPr userDrawn="1"/>
        </p:nvSpPr>
        <p:spPr>
          <a:xfrm>
            <a:off x="187392" y="9641807"/>
            <a:ext cx="3920490" cy="2797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000" b="1" i="1" dirty="0">
                <a:solidFill>
                  <a:schemeClr val="bg1"/>
                </a:solidFill>
                <a:latin typeface="+mn-lt"/>
              </a:rPr>
              <a:t>City of Lemoore– ADU Guide</a:t>
            </a:r>
          </a:p>
        </p:txBody>
      </p:sp>
      <p:grpSp>
        <p:nvGrpSpPr>
          <p:cNvPr id="8" name="Group 7">
            <a:extLst>
              <a:ext uri="{FF2B5EF4-FFF2-40B4-BE49-F238E27FC236}">
                <a16:creationId xmlns:a16="http://schemas.microsoft.com/office/drawing/2014/main" id="{2E212A89-73F1-9B62-9E99-8F1F4F4E11C6}"/>
              </a:ext>
            </a:extLst>
          </p:cNvPr>
          <p:cNvGrpSpPr/>
          <p:nvPr userDrawn="1"/>
        </p:nvGrpSpPr>
        <p:grpSpPr>
          <a:xfrm>
            <a:off x="-1" y="0"/>
            <a:ext cx="7772401" cy="9566033"/>
            <a:chOff x="-1" y="0"/>
            <a:chExt cx="7772401" cy="9566033"/>
          </a:xfrm>
          <a:solidFill>
            <a:srgbClr val="028CE2"/>
          </a:solidFill>
        </p:grpSpPr>
        <p:sp>
          <p:nvSpPr>
            <p:cNvPr id="9" name="Rectangle 8">
              <a:extLst>
                <a:ext uri="{FF2B5EF4-FFF2-40B4-BE49-F238E27FC236}">
                  <a16:creationId xmlns:a16="http://schemas.microsoft.com/office/drawing/2014/main" id="{3F3CCC62-A599-1D9F-6A3E-864BE84D1BAD}"/>
                </a:ext>
              </a:extLst>
            </p:cNvPr>
            <p:cNvSpPr/>
            <p:nvPr/>
          </p:nvSpPr>
          <p:spPr>
            <a:xfrm>
              <a:off x="0" y="0"/>
              <a:ext cx="7772400" cy="577515"/>
            </a:xfrm>
            <a:prstGeom prst="rect">
              <a:avLst/>
            </a:prstGeom>
            <a:grpFill/>
            <a:ln>
              <a:solidFill>
                <a:srgbClr val="028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0" name="Rectangle 9">
              <a:extLst>
                <a:ext uri="{FF2B5EF4-FFF2-40B4-BE49-F238E27FC236}">
                  <a16:creationId xmlns:a16="http://schemas.microsoft.com/office/drawing/2014/main" id="{38DF379A-A42B-94E2-1550-4AACDCA18A45}"/>
                </a:ext>
              </a:extLst>
            </p:cNvPr>
            <p:cNvSpPr/>
            <p:nvPr/>
          </p:nvSpPr>
          <p:spPr>
            <a:xfrm rot="5400000">
              <a:off x="-4205503" y="4783016"/>
              <a:ext cx="8988519" cy="577515"/>
            </a:xfrm>
            <a:prstGeom prst="rect">
              <a:avLst/>
            </a:prstGeom>
            <a:grpFill/>
            <a:ln>
              <a:solidFill>
                <a:srgbClr val="028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1" name="Rectangle 10">
              <a:extLst>
                <a:ext uri="{FF2B5EF4-FFF2-40B4-BE49-F238E27FC236}">
                  <a16:creationId xmlns:a16="http://schemas.microsoft.com/office/drawing/2014/main" id="{5D7EF465-BD00-AE5C-75A1-410B70D4D27A}"/>
                </a:ext>
              </a:extLst>
            </p:cNvPr>
            <p:cNvSpPr/>
            <p:nvPr/>
          </p:nvSpPr>
          <p:spPr>
            <a:xfrm rot="5400000">
              <a:off x="2989383" y="4783016"/>
              <a:ext cx="8988519" cy="577515"/>
            </a:xfrm>
            <a:prstGeom prst="rect">
              <a:avLst/>
            </a:prstGeom>
            <a:grpFill/>
            <a:ln>
              <a:solidFill>
                <a:srgbClr val="028C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grpSp>
    </p:spTree>
    <p:extLst>
      <p:ext uri="{BB962C8B-B14F-4D97-AF65-F5344CB8AC3E}">
        <p14:creationId xmlns:p14="http://schemas.microsoft.com/office/powerpoint/2010/main" val="3182294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40DA01-2035-4347-A9C4-55FA6276E470}"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8EEAB-DD95-4610-AE95-4902F54AD888}" type="slidenum">
              <a:rPr lang="en-US" smtClean="0"/>
              <a:t>‹#›</a:t>
            </a:fld>
            <a:endParaRPr lang="en-US"/>
          </a:p>
        </p:txBody>
      </p:sp>
      <p:sp>
        <p:nvSpPr>
          <p:cNvPr id="5" name="Rectangle 4">
            <a:extLst>
              <a:ext uri="{FF2B5EF4-FFF2-40B4-BE49-F238E27FC236}">
                <a16:creationId xmlns:a16="http://schemas.microsoft.com/office/drawing/2014/main" id="{3C3E17B8-44E0-4AD6-BD40-558C7C85D065}"/>
              </a:ext>
            </a:extLst>
          </p:cNvPr>
          <p:cNvSpPr/>
          <p:nvPr userDrawn="1"/>
        </p:nvSpPr>
        <p:spPr>
          <a:xfrm>
            <a:off x="0" y="9480885"/>
            <a:ext cx="7772400" cy="577515"/>
          </a:xfrm>
          <a:prstGeom prst="rect">
            <a:avLst/>
          </a:prstGeom>
          <a:solidFill>
            <a:srgbClr val="028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itle 1">
            <a:extLst>
              <a:ext uri="{FF2B5EF4-FFF2-40B4-BE49-F238E27FC236}">
                <a16:creationId xmlns:a16="http://schemas.microsoft.com/office/drawing/2014/main" id="{625990FA-5DF5-C6AA-C597-5AA385A0F70C}"/>
              </a:ext>
            </a:extLst>
          </p:cNvPr>
          <p:cNvSpPr txBox="1">
            <a:spLocks/>
          </p:cNvSpPr>
          <p:nvPr userDrawn="1"/>
        </p:nvSpPr>
        <p:spPr>
          <a:xfrm>
            <a:off x="187392" y="9641807"/>
            <a:ext cx="3920490" cy="27973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000" b="1" i="1" dirty="0">
                <a:solidFill>
                  <a:schemeClr val="bg1"/>
                </a:solidFill>
                <a:latin typeface="+mn-lt"/>
              </a:rPr>
              <a:t>City of Lemoore– ADU Guide</a:t>
            </a:r>
          </a:p>
        </p:txBody>
      </p:sp>
    </p:spTree>
    <p:extLst>
      <p:ext uri="{BB962C8B-B14F-4D97-AF65-F5344CB8AC3E}">
        <p14:creationId xmlns:p14="http://schemas.microsoft.com/office/powerpoint/2010/main" val="300947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FF40DA01-2035-4347-A9C4-55FA6276E47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156172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FF40DA01-2035-4347-A9C4-55FA6276E470}" type="datetimeFigureOut">
              <a:rPr lang="en-US" smtClean="0"/>
              <a:t>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8EEAB-DD95-4610-AE95-4902F54AD888}" type="slidenum">
              <a:rPr lang="en-US" smtClean="0"/>
              <a:t>‹#›</a:t>
            </a:fld>
            <a:endParaRPr lang="en-US"/>
          </a:p>
        </p:txBody>
      </p:sp>
    </p:spTree>
    <p:extLst>
      <p:ext uri="{BB962C8B-B14F-4D97-AF65-F5344CB8AC3E}">
        <p14:creationId xmlns:p14="http://schemas.microsoft.com/office/powerpoint/2010/main" val="1748275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FF40DA01-2035-4347-A9C4-55FA6276E470}" type="datetimeFigureOut">
              <a:rPr lang="en-US" smtClean="0"/>
              <a:t>2/3/2025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38EEAB-DD95-4610-AE95-4902F54AD888}" type="slidenum">
              <a:rPr lang="en-US" smtClean="0"/>
              <a:t>‹#›</a:t>
            </a:fld>
            <a:endParaRPr lang="en-US"/>
          </a:p>
        </p:txBody>
      </p:sp>
    </p:spTree>
    <p:extLst>
      <p:ext uri="{BB962C8B-B14F-4D97-AF65-F5344CB8AC3E}">
        <p14:creationId xmlns:p14="http://schemas.microsoft.com/office/powerpoint/2010/main" val="62024349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lemoore.com/wp-content/uploads/2019/10/PLAN-CHECK-SUBMITTAL-REQUIREMENTS.pdf" TargetMode="External"/><Relationship Id="rId2" Type="http://schemas.openxmlformats.org/officeDocument/2006/relationships/hyperlink" Target="https://lemoore.com/wp-content/uploads/2024/03/City-of-Lemoore-Building-Permit-Applicationrev2-1-1.pdf"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s://lemoore.com/wp-content/uploads/2020/12/Item-4-1-3-Master-User-Fees-2020-11-10.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www.sbcacomponents.com/member-directory?State=California"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lemoore.com/wp-content/uploads/2019/10/SITE-PLAN.pdf"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0.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 Id="rId9"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27.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19.wdp"/><Relationship Id="rId3" Type="http://schemas.microsoft.com/office/2007/relationships/hdphoto" Target="../media/hdphoto14.wdp"/><Relationship Id="rId7" Type="http://schemas.microsoft.com/office/2007/relationships/hdphoto" Target="../media/hdphoto16.wdp"/><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0.png"/><Relationship Id="rId11" Type="http://schemas.microsoft.com/office/2007/relationships/hdphoto" Target="../media/hdphoto18.wdp"/><Relationship Id="rId5" Type="http://schemas.microsoft.com/office/2007/relationships/hdphoto" Target="../media/hdphoto15.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8.png"/><Relationship Id="rId11" Type="http://schemas.microsoft.com/office/2007/relationships/hdphoto" Target="../media/hdphoto24.wdp"/><Relationship Id="rId5" Type="http://schemas.microsoft.com/office/2007/relationships/hdphoto" Target="../media/hdphoto21.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23.wdp"/></Relationships>
</file>

<file path=ppt/slides/_rels/slide24.xml.rels><?xml version="1.0" encoding="UTF-8" standalone="yes"?>
<Relationships xmlns="http://schemas.openxmlformats.org/package/2006/relationships"><Relationship Id="rId3" Type="http://schemas.openxmlformats.org/officeDocument/2006/relationships/hyperlink" Target="https://www.dgs.ca.gov/BSC/Codes" TargetMode="External"/><Relationship Id="rId2" Type="http://schemas.openxmlformats.org/officeDocument/2006/relationships/hyperlink" Target="https://codelibrary.amlegal.com/codes/lemooreca/latest/lemoore_ca/0-0-0-7229" TargetMode="External"/><Relationship Id="rId1" Type="http://schemas.openxmlformats.org/officeDocument/2006/relationships/slideLayout" Target="../slideLayouts/slideLayout7.xml"/><Relationship Id="rId5" Type="http://schemas.openxmlformats.org/officeDocument/2006/relationships/hyperlink" Target="https://lemoore.com/departments/community-development#/" TargetMode="External"/><Relationship Id="rId4" Type="http://schemas.openxmlformats.org/officeDocument/2006/relationships/hyperlink" Target="https://www.dgs.ca.gov/BSC/CALGree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lemoore.com/wp-content/uploads/2024/04/Updated-for-2024-Lemoore-Zoning-2_8_24.pdf" TargetMode="External"/><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assr.parcelquest.com/impl/KINASSR" TargetMode="External"/><Relationship Id="rId4" Type="http://schemas.openxmlformats.org/officeDocument/2006/relationships/hyperlink" Target="https://lemoore.com/wp-content/uploads/2019/10/SITE-PLAN.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7DAF1-2374-CEDF-4650-1A8BB9630E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15293" y="6749907"/>
            <a:ext cx="2341811" cy="1254895"/>
          </a:xfrm>
          <a:prstGeom prst="rect">
            <a:avLst/>
          </a:prstGeom>
        </p:spPr>
      </p:pic>
      <p:sp>
        <p:nvSpPr>
          <p:cNvPr id="32" name="Title 1">
            <a:extLst>
              <a:ext uri="{FF2B5EF4-FFF2-40B4-BE49-F238E27FC236}">
                <a16:creationId xmlns:a16="http://schemas.microsoft.com/office/drawing/2014/main" id="{6E2FEFA5-CDA8-3FFE-8793-CB644CBD78B3}"/>
              </a:ext>
            </a:extLst>
          </p:cNvPr>
          <p:cNvSpPr txBox="1">
            <a:spLocks/>
          </p:cNvSpPr>
          <p:nvPr/>
        </p:nvSpPr>
        <p:spPr>
          <a:xfrm>
            <a:off x="242851" y="4807670"/>
            <a:ext cx="7286698" cy="273049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0" b="1" dirty="0">
                <a:solidFill>
                  <a:srgbClr val="2491D2"/>
                </a:solidFill>
                <a:latin typeface="Arial Black" panose="020B0A04020102020204" pitchFamily="34" charset="0"/>
              </a:rPr>
              <a:t>ADU</a:t>
            </a:r>
          </a:p>
        </p:txBody>
      </p:sp>
      <p:sp>
        <p:nvSpPr>
          <p:cNvPr id="33" name="Rectangle 32">
            <a:extLst>
              <a:ext uri="{FF2B5EF4-FFF2-40B4-BE49-F238E27FC236}">
                <a16:creationId xmlns:a16="http://schemas.microsoft.com/office/drawing/2014/main" id="{DD8EB66D-4C5C-CD2A-34CB-5692AFA46319}"/>
              </a:ext>
            </a:extLst>
          </p:cNvPr>
          <p:cNvSpPr/>
          <p:nvPr/>
        </p:nvSpPr>
        <p:spPr>
          <a:xfrm>
            <a:off x="585520" y="2847722"/>
            <a:ext cx="6601359" cy="6612801"/>
          </a:xfrm>
          <a:prstGeom prst="rect">
            <a:avLst/>
          </a:prstGeom>
          <a:noFill/>
          <a:ln w="57150">
            <a:solidFill>
              <a:srgbClr val="24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E4D"/>
              </a:solidFill>
            </a:endParaRPr>
          </a:p>
        </p:txBody>
      </p:sp>
      <p:sp>
        <p:nvSpPr>
          <p:cNvPr id="34" name="Rectangle 33">
            <a:extLst>
              <a:ext uri="{FF2B5EF4-FFF2-40B4-BE49-F238E27FC236}">
                <a16:creationId xmlns:a16="http://schemas.microsoft.com/office/drawing/2014/main" id="{0EB59E44-D936-63AC-8E8C-E07AF7472287}"/>
              </a:ext>
            </a:extLst>
          </p:cNvPr>
          <p:cNvSpPr/>
          <p:nvPr/>
        </p:nvSpPr>
        <p:spPr>
          <a:xfrm>
            <a:off x="0" y="-82062"/>
            <a:ext cx="7772400" cy="5111262"/>
          </a:xfrm>
          <a:prstGeom prst="rect">
            <a:avLst/>
          </a:prstGeom>
          <a:solidFill>
            <a:srgbClr val="24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105D"/>
              </a:solidFill>
            </a:endParaRPr>
          </a:p>
        </p:txBody>
      </p:sp>
      <p:sp>
        <p:nvSpPr>
          <p:cNvPr id="35" name="Title 1">
            <a:extLst>
              <a:ext uri="{FF2B5EF4-FFF2-40B4-BE49-F238E27FC236}">
                <a16:creationId xmlns:a16="http://schemas.microsoft.com/office/drawing/2014/main" id="{6D4D198E-1932-FFC0-B9B4-E100ABB02F9C}"/>
              </a:ext>
            </a:extLst>
          </p:cNvPr>
          <p:cNvSpPr>
            <a:spLocks noGrp="1"/>
          </p:cNvSpPr>
          <p:nvPr>
            <p:ph type="ctrTitle"/>
          </p:nvPr>
        </p:nvSpPr>
        <p:spPr>
          <a:xfrm>
            <a:off x="585521" y="2648430"/>
            <a:ext cx="6601358" cy="1901332"/>
          </a:xfrm>
        </p:spPr>
        <p:txBody>
          <a:bodyPr>
            <a:noAutofit/>
          </a:bodyPr>
          <a:lstStyle/>
          <a:p>
            <a:pPr>
              <a:lnSpc>
                <a:spcPct val="130000"/>
              </a:lnSpc>
            </a:pPr>
            <a:r>
              <a:rPr lang="en-US" sz="2400" b="1" dirty="0">
                <a:solidFill>
                  <a:schemeClr val="bg1"/>
                </a:solidFill>
                <a:latin typeface="+mn-lt"/>
              </a:rPr>
              <a:t>City of Lemoore:</a:t>
            </a:r>
            <a:br>
              <a:rPr lang="en-US" sz="2400" b="1" dirty="0">
                <a:solidFill>
                  <a:schemeClr val="bg1"/>
                </a:solidFill>
                <a:latin typeface="+mn-lt"/>
              </a:rPr>
            </a:br>
            <a:r>
              <a:rPr lang="en-US" sz="2400" b="1" dirty="0">
                <a:solidFill>
                  <a:schemeClr val="bg1"/>
                </a:solidFill>
                <a:latin typeface="+mn-lt"/>
              </a:rPr>
              <a:t>A Homeowner’s How-to Guide to</a:t>
            </a:r>
            <a:br>
              <a:rPr lang="en-US" sz="2400" b="1" dirty="0">
                <a:solidFill>
                  <a:schemeClr val="bg1"/>
                </a:solidFill>
                <a:latin typeface="+mn-lt"/>
              </a:rPr>
            </a:br>
            <a:r>
              <a:rPr lang="en-US" sz="2400" b="1" dirty="0">
                <a:solidFill>
                  <a:schemeClr val="bg1"/>
                </a:solidFill>
                <a:latin typeface="+mn-lt"/>
              </a:rPr>
              <a:t>Accessory Dwelling Units</a:t>
            </a:r>
            <a:endParaRPr lang="en-US" sz="2400" b="1" dirty="0">
              <a:solidFill>
                <a:schemeClr val="bg1"/>
              </a:solidFill>
              <a:highlight>
                <a:srgbClr val="C0C0C0"/>
              </a:highlight>
              <a:latin typeface="+mn-lt"/>
            </a:endParaRPr>
          </a:p>
        </p:txBody>
      </p:sp>
      <p:sp>
        <p:nvSpPr>
          <p:cNvPr id="36" name="Subtitle 2">
            <a:extLst>
              <a:ext uri="{FF2B5EF4-FFF2-40B4-BE49-F238E27FC236}">
                <a16:creationId xmlns:a16="http://schemas.microsoft.com/office/drawing/2014/main" id="{7EC6E129-BBEA-9CB0-59AD-839C7E73BE71}"/>
              </a:ext>
            </a:extLst>
          </p:cNvPr>
          <p:cNvSpPr>
            <a:spLocks noGrp="1"/>
          </p:cNvSpPr>
          <p:nvPr>
            <p:ph type="subTitle" idx="1"/>
          </p:nvPr>
        </p:nvSpPr>
        <p:spPr>
          <a:xfrm>
            <a:off x="1218197" y="7947720"/>
            <a:ext cx="5266824" cy="1254895"/>
          </a:xfrm>
        </p:spPr>
        <p:txBody>
          <a:bodyPr>
            <a:normAutofit/>
          </a:bodyPr>
          <a:lstStyle/>
          <a:p>
            <a:pPr>
              <a:lnSpc>
                <a:spcPct val="120000"/>
              </a:lnSpc>
              <a:spcBef>
                <a:spcPts val="0"/>
              </a:spcBef>
              <a:spcAft>
                <a:spcPts val="0"/>
              </a:spcAft>
            </a:pPr>
            <a:r>
              <a:rPr lang="en-US" sz="1100" dirty="0"/>
              <a:t>City of Lemoore</a:t>
            </a:r>
          </a:p>
          <a:p>
            <a:pPr>
              <a:lnSpc>
                <a:spcPct val="120000"/>
              </a:lnSpc>
              <a:spcBef>
                <a:spcPts val="0"/>
              </a:spcBef>
              <a:spcAft>
                <a:spcPts val="0"/>
              </a:spcAft>
            </a:pPr>
            <a:r>
              <a:rPr lang="en-US" sz="1100" dirty="0"/>
              <a:t>711 W. Cinnamon Drive</a:t>
            </a:r>
          </a:p>
          <a:p>
            <a:pPr>
              <a:lnSpc>
                <a:spcPct val="120000"/>
              </a:lnSpc>
              <a:spcBef>
                <a:spcPts val="0"/>
              </a:spcBef>
              <a:spcAft>
                <a:spcPts val="0"/>
              </a:spcAft>
            </a:pPr>
            <a:r>
              <a:rPr lang="en-US" sz="1100" dirty="0"/>
              <a:t>Lemoore, CA 93245</a:t>
            </a:r>
          </a:p>
          <a:p>
            <a:pPr>
              <a:lnSpc>
                <a:spcPct val="120000"/>
              </a:lnSpc>
              <a:spcBef>
                <a:spcPts val="0"/>
              </a:spcBef>
              <a:spcAft>
                <a:spcPts val="0"/>
              </a:spcAft>
            </a:pPr>
            <a:r>
              <a:rPr lang="en-US" sz="1100" dirty="0"/>
              <a:t>(559) 924-6744</a:t>
            </a:r>
          </a:p>
          <a:p>
            <a:pPr>
              <a:lnSpc>
                <a:spcPct val="120000"/>
              </a:lnSpc>
              <a:spcBef>
                <a:spcPts val="0"/>
              </a:spcBef>
              <a:spcAft>
                <a:spcPts val="0"/>
              </a:spcAft>
            </a:pPr>
            <a:r>
              <a:rPr lang="en-US" sz="1100" dirty="0"/>
              <a:t>https://Lemoore.com</a:t>
            </a:r>
          </a:p>
          <a:p>
            <a:pPr>
              <a:lnSpc>
                <a:spcPct val="120000"/>
              </a:lnSpc>
              <a:spcBef>
                <a:spcPts val="0"/>
              </a:spcBef>
              <a:spcAft>
                <a:spcPts val="0"/>
              </a:spcAft>
            </a:pPr>
            <a:endParaRPr lang="en-US" sz="1100" dirty="0"/>
          </a:p>
        </p:txBody>
      </p:sp>
      <p:sp>
        <p:nvSpPr>
          <p:cNvPr id="37" name="Subtitle 2">
            <a:extLst>
              <a:ext uri="{FF2B5EF4-FFF2-40B4-BE49-F238E27FC236}">
                <a16:creationId xmlns:a16="http://schemas.microsoft.com/office/drawing/2014/main" id="{6F126371-4117-9910-8CD8-AD7496674504}"/>
              </a:ext>
            </a:extLst>
          </p:cNvPr>
          <p:cNvSpPr txBox="1">
            <a:spLocks/>
          </p:cNvSpPr>
          <p:nvPr/>
        </p:nvSpPr>
        <p:spPr>
          <a:xfrm>
            <a:off x="3886200" y="9493143"/>
            <a:ext cx="3300679" cy="333343"/>
          </a:xfrm>
          <a:prstGeom prst="rect">
            <a:avLst/>
          </a:prstGeom>
        </p:spPr>
        <p:txBody>
          <a:bodyPr vert="horz" lIns="91440" tIns="45720" rIns="91440" bIns="45720" rtlCol="0">
            <a:normAutofit/>
          </a:bodyPr>
          <a:lstStyle>
            <a:lvl1pPr indent="0" algn="ctr" defTabSz="685800">
              <a:lnSpc>
                <a:spcPct val="120000"/>
              </a:lnSpc>
              <a:spcBef>
                <a:spcPts val="0"/>
              </a:spcBef>
              <a:buFont typeface="Arial" panose="020B0604020202020204" pitchFamily="34" charset="0"/>
              <a:buNone/>
              <a:defRPr sz="1100">
                <a:latin typeface="+mj-lt"/>
              </a:defRPr>
            </a:lvl1pPr>
            <a:lvl2pPr marL="342900" indent="0" algn="ctr" defTabSz="685800">
              <a:lnSpc>
                <a:spcPct val="90000"/>
              </a:lnSpc>
              <a:spcBef>
                <a:spcPts val="375"/>
              </a:spcBef>
              <a:buFont typeface="Arial" panose="020B0604020202020204" pitchFamily="34" charset="0"/>
              <a:buNone/>
              <a:defRPr sz="1500">
                <a:latin typeface="+mj-lt"/>
              </a:defRPr>
            </a:lvl2pPr>
            <a:lvl3pPr marL="685800" indent="0" algn="ctr" defTabSz="685800">
              <a:lnSpc>
                <a:spcPct val="90000"/>
              </a:lnSpc>
              <a:spcBef>
                <a:spcPts val="375"/>
              </a:spcBef>
              <a:buFont typeface="Arial" panose="020B0604020202020204" pitchFamily="34" charset="0"/>
              <a:buNone/>
              <a:defRPr sz="1350">
                <a:latin typeface="+mj-lt"/>
              </a:defRPr>
            </a:lvl3pPr>
            <a:lvl4pPr marL="1028700" indent="0" algn="ctr" defTabSz="685800">
              <a:lnSpc>
                <a:spcPct val="90000"/>
              </a:lnSpc>
              <a:spcBef>
                <a:spcPts val="375"/>
              </a:spcBef>
              <a:buFont typeface="Arial" panose="020B0604020202020204" pitchFamily="34" charset="0"/>
              <a:buNone/>
              <a:defRPr sz="1200"/>
            </a:lvl4pPr>
            <a:lvl5pPr marL="1371600" indent="0" algn="ctr" defTabSz="685800">
              <a:lnSpc>
                <a:spcPct val="90000"/>
              </a:lnSpc>
              <a:spcBef>
                <a:spcPts val="375"/>
              </a:spcBef>
              <a:buFont typeface="Arial" panose="020B0604020202020204" pitchFamily="34" charset="0"/>
              <a:buNone/>
              <a:defRPr sz="1200"/>
            </a:lvl5pPr>
            <a:lvl6pPr marL="1714500" indent="0" algn="ctr" defTabSz="685800">
              <a:lnSpc>
                <a:spcPct val="90000"/>
              </a:lnSpc>
              <a:spcBef>
                <a:spcPts val="375"/>
              </a:spcBef>
              <a:buFont typeface="Arial" panose="020B0604020202020204" pitchFamily="34" charset="0"/>
              <a:buNone/>
              <a:defRPr sz="1200"/>
            </a:lvl6pPr>
            <a:lvl7pPr marL="2057400" indent="0" algn="ctr" defTabSz="685800">
              <a:lnSpc>
                <a:spcPct val="90000"/>
              </a:lnSpc>
              <a:spcBef>
                <a:spcPts val="375"/>
              </a:spcBef>
              <a:buFont typeface="Arial" panose="020B0604020202020204" pitchFamily="34" charset="0"/>
              <a:buNone/>
              <a:defRPr sz="1200"/>
            </a:lvl7pPr>
            <a:lvl8pPr marL="2400300" indent="0" algn="ctr" defTabSz="685800">
              <a:lnSpc>
                <a:spcPct val="90000"/>
              </a:lnSpc>
              <a:spcBef>
                <a:spcPts val="375"/>
              </a:spcBef>
              <a:buFont typeface="Arial" panose="020B0604020202020204" pitchFamily="34" charset="0"/>
              <a:buNone/>
              <a:defRPr sz="1200"/>
            </a:lvl8pPr>
            <a:lvl9pPr marL="2743200" indent="0" algn="ctr" defTabSz="685800">
              <a:lnSpc>
                <a:spcPct val="90000"/>
              </a:lnSpc>
              <a:spcBef>
                <a:spcPts val="375"/>
              </a:spcBef>
              <a:buFont typeface="Arial" panose="020B0604020202020204" pitchFamily="34" charset="0"/>
              <a:buNone/>
              <a:defRPr sz="1200"/>
            </a:lvl9pPr>
          </a:lstStyle>
          <a:p>
            <a:pPr algn="r"/>
            <a:r>
              <a:rPr lang="en-US" sz="1050" i="1" dirty="0"/>
              <a:t>Last Updated June 2024</a:t>
            </a:r>
          </a:p>
        </p:txBody>
      </p:sp>
      <p:pic>
        <p:nvPicPr>
          <p:cNvPr id="38" name="Picture 37" descr="A picture containing text&#10;&#10;Description automatically generated">
            <a:extLst>
              <a:ext uri="{FF2B5EF4-FFF2-40B4-BE49-F238E27FC236}">
                <a16:creationId xmlns:a16="http://schemas.microsoft.com/office/drawing/2014/main" id="{B47FCE54-B51D-5E26-8EA6-9C7806F6274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22897" y="2053598"/>
            <a:ext cx="2526605" cy="1002774"/>
          </a:xfrm>
          <a:prstGeom prst="rect">
            <a:avLst/>
          </a:prstGeom>
        </p:spPr>
      </p:pic>
    </p:spTree>
    <p:extLst>
      <p:ext uri="{BB962C8B-B14F-4D97-AF65-F5344CB8AC3E}">
        <p14:creationId xmlns:p14="http://schemas.microsoft.com/office/powerpoint/2010/main" val="1172953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AE8A969-158E-FB98-9C19-346BD5D6F02E}"/>
              </a:ext>
            </a:extLst>
          </p:cNvPr>
          <p:cNvSpPr txBox="1">
            <a:spLocks/>
          </p:cNvSpPr>
          <p:nvPr/>
        </p:nvSpPr>
        <p:spPr>
          <a:xfrm>
            <a:off x="928689" y="677010"/>
            <a:ext cx="5915025" cy="782174"/>
          </a:xfrm>
          <a:prstGeom prst="rect">
            <a:avLst/>
          </a:prstGeom>
          <a:noFill/>
          <a:effectLst>
            <a:softEdge rad="38100"/>
          </a:effectLst>
        </p:spPr>
        <p:txBody>
          <a:bodyPr anchor="t">
            <a:no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lnSpc>
                <a:spcPct val="100000"/>
              </a:lnSpc>
              <a:spcAft>
                <a:spcPts val="0"/>
              </a:spcAft>
              <a:buFont typeface="Arial" panose="020B0604020202020204" pitchFamily="34" charset="0"/>
              <a:buNone/>
            </a:pPr>
            <a:r>
              <a:rPr lang="en-US" b="1" dirty="0">
                <a:solidFill>
                  <a:srgbClr val="028CE2"/>
                </a:solidFill>
              </a:rPr>
              <a:t>Submittal Checklist</a:t>
            </a:r>
          </a:p>
          <a:p>
            <a:pPr marL="0" indent="0" algn="ctr">
              <a:lnSpc>
                <a:spcPct val="100000"/>
              </a:lnSpc>
              <a:spcAft>
                <a:spcPts val="0"/>
              </a:spcAft>
              <a:buFont typeface="Arial" panose="020B0604020202020204" pitchFamily="34" charset="0"/>
              <a:buNone/>
            </a:pPr>
            <a:r>
              <a:rPr lang="en-US" sz="1100" i="1" dirty="0"/>
              <a:t>Note: Submittal items denoted with a “1” indicate items provided at no-cost </a:t>
            </a:r>
          </a:p>
          <a:p>
            <a:pPr marL="0" indent="0" algn="ctr">
              <a:lnSpc>
                <a:spcPct val="100000"/>
              </a:lnSpc>
              <a:buFont typeface="Arial" panose="020B0604020202020204" pitchFamily="34" charset="0"/>
              <a:buNone/>
            </a:pPr>
            <a:r>
              <a:rPr lang="en-US" sz="1100" i="1" dirty="0"/>
              <a:t>with the Pre-Reviewed ADU Program. </a:t>
            </a:r>
          </a:p>
        </p:txBody>
      </p:sp>
      <p:sp>
        <p:nvSpPr>
          <p:cNvPr id="3" name="Content Placeholder 2">
            <a:extLst>
              <a:ext uri="{FF2B5EF4-FFF2-40B4-BE49-F238E27FC236}">
                <a16:creationId xmlns:a16="http://schemas.microsoft.com/office/drawing/2014/main" id="{3435C0E1-E48C-74B9-4DB9-6159CF72C6B1}"/>
              </a:ext>
            </a:extLst>
          </p:cNvPr>
          <p:cNvSpPr txBox="1">
            <a:spLocks/>
          </p:cNvSpPr>
          <p:nvPr/>
        </p:nvSpPr>
        <p:spPr>
          <a:xfrm>
            <a:off x="978387" y="1278506"/>
            <a:ext cx="6078905" cy="8234348"/>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spcAft>
                <a:spcPts val="300"/>
              </a:spcAft>
              <a:buNone/>
            </a:pPr>
            <a:r>
              <a:rPr lang="en-US" dirty="0"/>
              <a:t>Completed </a:t>
            </a:r>
            <a:r>
              <a:rPr lang="en-US" dirty="0">
                <a:solidFill>
                  <a:schemeClr val="accent5"/>
                </a:solidFill>
                <a:hlinkClick r:id="rId2">
                  <a:extLst>
                    <a:ext uri="{A12FA001-AC4F-418D-AE19-62706E023703}">
                      <ahyp:hlinkClr xmlns:ahyp="http://schemas.microsoft.com/office/drawing/2018/hyperlinkcolor" val="tx"/>
                    </a:ext>
                  </a:extLst>
                </a:hlinkClick>
              </a:rPr>
              <a:t>Building Permit Application</a:t>
            </a:r>
            <a:r>
              <a:rPr lang="en-US" dirty="0"/>
              <a:t>.</a:t>
            </a:r>
          </a:p>
          <a:p>
            <a:pPr marL="0" indent="0" algn="just">
              <a:spcAft>
                <a:spcPts val="300"/>
              </a:spcAft>
              <a:buNone/>
            </a:pPr>
            <a:r>
              <a:rPr lang="en-US" dirty="0"/>
              <a:t>For </a:t>
            </a:r>
            <a:r>
              <a:rPr lang="en-US" dirty="0">
                <a:solidFill>
                  <a:schemeClr val="accent5"/>
                </a:solidFill>
                <a:hlinkClick r:id="rId3">
                  <a:extLst>
                    <a:ext uri="{A12FA001-AC4F-418D-AE19-62706E023703}">
                      <ahyp:hlinkClr xmlns:ahyp="http://schemas.microsoft.com/office/drawing/2018/hyperlinkcolor" val="tx"/>
                    </a:ext>
                  </a:extLst>
                </a:hlinkClick>
              </a:rPr>
              <a:t>New Residential Construction</a:t>
            </a:r>
            <a:r>
              <a:rPr lang="en-US" dirty="0"/>
              <a:t>, two (2) complete sets of plans, drawn to scale. Depending on scope or complexity of project, plans may be required to be reviewed and stamped by an architect or engineer. Plans shall include the following where applicable:</a:t>
            </a:r>
          </a:p>
          <a:p>
            <a:pPr algn="just">
              <a:spcAft>
                <a:spcPts val="300"/>
              </a:spcAft>
              <a:buFont typeface="Wingdings" panose="05000000000000000000" pitchFamily="2" charset="2"/>
              <a:buChar char="q"/>
            </a:pPr>
            <a:r>
              <a:rPr lang="en-US" dirty="0"/>
              <a:t>Site and Grading Plan</a:t>
            </a:r>
          </a:p>
          <a:p>
            <a:pPr algn="just">
              <a:spcAft>
                <a:spcPts val="300"/>
              </a:spcAft>
              <a:buFont typeface="Wingdings" panose="05000000000000000000" pitchFamily="2" charset="2"/>
              <a:buChar char="q"/>
            </a:pPr>
            <a:r>
              <a:rPr lang="en-US" dirty="0"/>
              <a:t>Landscape plan and Irrigation plan (MWELO)</a:t>
            </a:r>
          </a:p>
          <a:p>
            <a:pPr algn="just">
              <a:spcAft>
                <a:spcPts val="300"/>
              </a:spcAft>
              <a:buFont typeface="Wingdings" panose="05000000000000000000" pitchFamily="2" charset="2"/>
              <a:buChar char="q"/>
            </a:pPr>
            <a:r>
              <a:rPr lang="en-US" dirty="0"/>
              <a:t>Foundation Plan</a:t>
            </a:r>
          </a:p>
          <a:p>
            <a:pPr algn="just">
              <a:spcAft>
                <a:spcPts val="300"/>
              </a:spcAft>
              <a:buFont typeface="Wingdings" panose="05000000000000000000" pitchFamily="2" charset="2"/>
              <a:buChar char="q"/>
            </a:pPr>
            <a:r>
              <a:rPr lang="en-US" dirty="0"/>
              <a:t>Floor Plan</a:t>
            </a:r>
            <a:r>
              <a:rPr lang="en-US" sz="1400" baseline="30000" dirty="0"/>
              <a:t>1</a:t>
            </a:r>
            <a:endParaRPr lang="en-US" dirty="0"/>
          </a:p>
          <a:p>
            <a:pPr algn="just">
              <a:spcAft>
                <a:spcPts val="300"/>
              </a:spcAft>
              <a:buFont typeface="Wingdings" panose="05000000000000000000" pitchFamily="2" charset="2"/>
              <a:buChar char="q"/>
            </a:pPr>
            <a:r>
              <a:rPr lang="en-US" dirty="0"/>
              <a:t>Roof and Floor Framing Plan</a:t>
            </a:r>
            <a:r>
              <a:rPr lang="en-US" baseline="30000" dirty="0"/>
              <a:t>1</a:t>
            </a:r>
          </a:p>
          <a:p>
            <a:pPr algn="just">
              <a:spcAft>
                <a:spcPts val="300"/>
              </a:spcAft>
              <a:buFont typeface="Wingdings" panose="05000000000000000000" pitchFamily="2" charset="2"/>
              <a:buChar char="q"/>
            </a:pPr>
            <a:r>
              <a:rPr lang="en-US" dirty="0"/>
              <a:t>Include Solar Ready Panel</a:t>
            </a:r>
          </a:p>
          <a:p>
            <a:pPr algn="just">
              <a:spcAft>
                <a:spcPts val="300"/>
              </a:spcAft>
              <a:buFont typeface="Wingdings" panose="05000000000000000000" pitchFamily="2" charset="2"/>
              <a:buChar char="q"/>
            </a:pPr>
            <a:r>
              <a:rPr lang="en-US" dirty="0"/>
              <a:t>Exterior and Interior Elevations</a:t>
            </a:r>
            <a:r>
              <a:rPr lang="en-US" baseline="30000" dirty="0"/>
              <a:t>1</a:t>
            </a:r>
          </a:p>
          <a:p>
            <a:pPr algn="just">
              <a:spcAft>
                <a:spcPts val="300"/>
              </a:spcAft>
              <a:buFont typeface="Wingdings" panose="05000000000000000000" pitchFamily="2" charset="2"/>
              <a:buChar char="q"/>
            </a:pPr>
            <a:r>
              <a:rPr lang="en-US" dirty="0"/>
              <a:t>Electrical Plan</a:t>
            </a:r>
          </a:p>
          <a:p>
            <a:pPr algn="just">
              <a:spcAft>
                <a:spcPts val="300"/>
              </a:spcAft>
              <a:buFont typeface="Wingdings" panose="05000000000000000000" pitchFamily="2" charset="2"/>
              <a:buChar char="q"/>
            </a:pPr>
            <a:r>
              <a:rPr lang="en-US" dirty="0"/>
              <a:t>Mechanical Plan and Duct Calculations</a:t>
            </a:r>
            <a:r>
              <a:rPr lang="en-US" baseline="30000" dirty="0"/>
              <a:t>1</a:t>
            </a:r>
          </a:p>
          <a:p>
            <a:pPr algn="just">
              <a:spcAft>
                <a:spcPts val="300"/>
              </a:spcAft>
              <a:buFont typeface="Wingdings" panose="05000000000000000000" pitchFamily="2" charset="2"/>
              <a:buChar char="q"/>
            </a:pPr>
            <a:r>
              <a:rPr lang="en-US" dirty="0"/>
              <a:t>Plumbing Plan (Hot &amp; Cold Water, Gas)</a:t>
            </a:r>
            <a:r>
              <a:rPr lang="en-US" baseline="30000" dirty="0"/>
              <a:t>1</a:t>
            </a:r>
          </a:p>
          <a:p>
            <a:pPr algn="just">
              <a:spcAft>
                <a:spcPts val="300"/>
              </a:spcAft>
              <a:buFont typeface="Wingdings" panose="05000000000000000000" pitchFamily="2" charset="2"/>
              <a:buChar char="q"/>
            </a:pPr>
            <a:r>
              <a:rPr lang="en-US" dirty="0"/>
              <a:t>Sections</a:t>
            </a:r>
            <a:r>
              <a:rPr lang="en-US" baseline="30000" dirty="0"/>
              <a:t>1</a:t>
            </a:r>
          </a:p>
          <a:p>
            <a:pPr algn="just">
              <a:spcAft>
                <a:spcPts val="300"/>
              </a:spcAft>
              <a:buFont typeface="Wingdings" panose="05000000000000000000" pitchFamily="2" charset="2"/>
              <a:buChar char="q"/>
            </a:pPr>
            <a:r>
              <a:rPr lang="en-US" dirty="0"/>
              <a:t>Details</a:t>
            </a:r>
            <a:r>
              <a:rPr lang="en-US" baseline="30000" dirty="0"/>
              <a:t>1</a:t>
            </a:r>
          </a:p>
          <a:p>
            <a:pPr algn="just">
              <a:spcAft>
                <a:spcPts val="300"/>
              </a:spcAft>
              <a:buFont typeface="Wingdings" panose="05000000000000000000" pitchFamily="2" charset="2"/>
              <a:buChar char="q"/>
            </a:pPr>
            <a:r>
              <a:rPr lang="en-US" dirty="0"/>
              <a:t>Accessibility Drawings and Details (if applicable)</a:t>
            </a:r>
          </a:p>
          <a:p>
            <a:pPr algn="just">
              <a:spcAft>
                <a:spcPts val="300"/>
              </a:spcAft>
              <a:buFont typeface="Wingdings" panose="05000000000000000000" pitchFamily="2" charset="2"/>
              <a:buChar char="q"/>
            </a:pPr>
            <a:r>
              <a:rPr lang="en-US" dirty="0"/>
              <a:t>2 Sets of Structural Calculations (if required)</a:t>
            </a:r>
          </a:p>
          <a:p>
            <a:pPr algn="just">
              <a:spcAft>
                <a:spcPts val="300"/>
              </a:spcAft>
              <a:buFont typeface="Wingdings" panose="05000000000000000000" pitchFamily="2" charset="2"/>
              <a:buChar char="q"/>
            </a:pPr>
            <a:r>
              <a:rPr lang="en-US" dirty="0"/>
              <a:t>2 sets of Title 24 Calculations</a:t>
            </a:r>
          </a:p>
          <a:p>
            <a:pPr algn="just">
              <a:spcAft>
                <a:spcPts val="300"/>
              </a:spcAft>
              <a:buFont typeface="Wingdings" panose="05000000000000000000" pitchFamily="2" charset="2"/>
              <a:buChar char="q"/>
            </a:pPr>
            <a:r>
              <a:rPr lang="en-US" dirty="0"/>
              <a:t>2 Set of Truss Engineering</a:t>
            </a:r>
          </a:p>
          <a:p>
            <a:pPr algn="just">
              <a:spcAft>
                <a:spcPts val="300"/>
              </a:spcAft>
              <a:buFont typeface="Wingdings" panose="05000000000000000000" pitchFamily="2" charset="2"/>
              <a:buChar char="q"/>
            </a:pPr>
            <a:r>
              <a:rPr lang="en-US" dirty="0"/>
              <a:t>One 8 1/2” x 11” Reduced Floor Plan (Kings County Copy)</a:t>
            </a:r>
            <a:r>
              <a:rPr lang="en-US" baseline="30000" dirty="0"/>
              <a:t>1</a:t>
            </a:r>
          </a:p>
          <a:p>
            <a:pPr algn="just">
              <a:spcAft>
                <a:spcPts val="300"/>
              </a:spcAft>
              <a:buFont typeface="Wingdings" panose="05000000000000000000" pitchFamily="2" charset="2"/>
              <a:buChar char="q"/>
            </a:pPr>
            <a:r>
              <a:rPr lang="en-US" dirty="0"/>
              <a:t>3 Sets of Grading Plans (Public Works)</a:t>
            </a:r>
          </a:p>
          <a:p>
            <a:pPr algn="just">
              <a:spcAft>
                <a:spcPts val="300"/>
              </a:spcAft>
              <a:buFont typeface="Wingdings" panose="05000000000000000000" pitchFamily="2" charset="2"/>
              <a:buChar char="q"/>
            </a:pPr>
            <a:r>
              <a:rPr lang="en-US" dirty="0"/>
              <a:t>2 Sets of Soils Reports &amp; Compaction Tests</a:t>
            </a:r>
          </a:p>
          <a:p>
            <a:pPr algn="just">
              <a:spcAft>
                <a:spcPts val="300"/>
              </a:spcAft>
              <a:buFont typeface="Wingdings" panose="05000000000000000000" pitchFamily="2" charset="2"/>
              <a:buChar char="q"/>
            </a:pPr>
            <a:r>
              <a:rPr lang="en-US" dirty="0"/>
              <a:t>Waste Management Plan</a:t>
            </a:r>
          </a:p>
          <a:p>
            <a:pPr algn="just">
              <a:spcAft>
                <a:spcPts val="300"/>
              </a:spcAft>
              <a:buFont typeface="Wingdings" panose="05000000000000000000" pitchFamily="2" charset="2"/>
              <a:buChar char="q"/>
            </a:pPr>
            <a:r>
              <a:rPr lang="en-US" dirty="0"/>
              <a:t>Storm Water Management Plan</a:t>
            </a:r>
          </a:p>
          <a:p>
            <a:pPr algn="just">
              <a:spcAft>
                <a:spcPts val="300"/>
              </a:spcAft>
              <a:buFont typeface="Wingdings" panose="05000000000000000000" pitchFamily="2" charset="2"/>
              <a:buChar char="q"/>
            </a:pPr>
            <a:r>
              <a:rPr lang="en-US" dirty="0"/>
              <a:t>Encroachment Permit from Public Works</a:t>
            </a:r>
          </a:p>
          <a:p>
            <a:pPr marL="0" indent="0" algn="just">
              <a:spcAft>
                <a:spcPts val="300"/>
              </a:spcAft>
              <a:buNone/>
            </a:pPr>
            <a:r>
              <a:rPr lang="en-US" dirty="0"/>
              <a:t>Payment of </a:t>
            </a:r>
            <a:r>
              <a:rPr lang="en-US" b="1" dirty="0">
                <a:solidFill>
                  <a:srgbClr val="3A393D"/>
                </a:solidFill>
              </a:rPr>
              <a:t>application fees</a:t>
            </a:r>
            <a:r>
              <a:rPr lang="en-US" dirty="0">
                <a:solidFill>
                  <a:srgbClr val="3A393D"/>
                </a:solidFill>
              </a:rPr>
              <a:t> </a:t>
            </a:r>
            <a:r>
              <a:rPr lang="en-US" dirty="0"/>
              <a:t>and </a:t>
            </a:r>
            <a:r>
              <a:rPr lang="en-US" b="1" dirty="0">
                <a:solidFill>
                  <a:srgbClr val="3A393D"/>
                </a:solidFill>
              </a:rPr>
              <a:t>permit fees</a:t>
            </a:r>
            <a:r>
              <a:rPr lang="en-US" dirty="0">
                <a:solidFill>
                  <a:srgbClr val="3A393D"/>
                </a:solidFill>
              </a:rPr>
              <a:t>. </a:t>
            </a:r>
            <a:r>
              <a:rPr lang="en-US" dirty="0"/>
              <a:t>Building Permit Fees are separate from Building Application Fees. Permit Fees are calculated at the time of permit issuance. </a:t>
            </a:r>
            <a:endParaRPr lang="en-US" dirty="0">
              <a:ea typeface="Calibri"/>
              <a:cs typeface="Calibri"/>
            </a:endParaRPr>
          </a:p>
        </p:txBody>
      </p:sp>
      <p:sp>
        <p:nvSpPr>
          <p:cNvPr id="4" name="Rectangle 3">
            <a:extLst>
              <a:ext uri="{FF2B5EF4-FFF2-40B4-BE49-F238E27FC236}">
                <a16:creationId xmlns:a16="http://schemas.microsoft.com/office/drawing/2014/main" id="{22420AA6-8D44-1BAB-43B2-E29E5179D2D5}"/>
              </a:ext>
            </a:extLst>
          </p:cNvPr>
          <p:cNvSpPr/>
          <p:nvPr/>
        </p:nvSpPr>
        <p:spPr>
          <a:xfrm>
            <a:off x="802540" y="1379450"/>
            <a:ext cx="175846" cy="17584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8C1187-719C-1809-1928-FCA1CF0AF09F}"/>
              </a:ext>
            </a:extLst>
          </p:cNvPr>
          <p:cNvSpPr/>
          <p:nvPr/>
        </p:nvSpPr>
        <p:spPr>
          <a:xfrm>
            <a:off x="802540" y="1649144"/>
            <a:ext cx="175846" cy="17584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FBEE03B-D69E-4133-BB95-B1E8328170F4}"/>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8</a:t>
            </a:r>
          </a:p>
        </p:txBody>
      </p:sp>
      <p:sp>
        <p:nvSpPr>
          <p:cNvPr id="10" name="Rectangle 9">
            <a:extLst>
              <a:ext uri="{FF2B5EF4-FFF2-40B4-BE49-F238E27FC236}">
                <a16:creationId xmlns:a16="http://schemas.microsoft.com/office/drawing/2014/main" id="{27EC019E-4DF4-4C47-3614-1BC004D3D7F8}"/>
              </a:ext>
            </a:extLst>
          </p:cNvPr>
          <p:cNvSpPr/>
          <p:nvPr/>
        </p:nvSpPr>
        <p:spPr>
          <a:xfrm>
            <a:off x="777692" y="8503104"/>
            <a:ext cx="175846" cy="175846"/>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323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077787-49DA-4E62-53AC-914023EF224F}"/>
              </a:ext>
            </a:extLst>
          </p:cNvPr>
          <p:cNvSpPr/>
          <p:nvPr/>
        </p:nvSpPr>
        <p:spPr>
          <a:xfrm>
            <a:off x="0" y="1657366"/>
            <a:ext cx="1699846"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3" name="Title 1">
            <a:extLst>
              <a:ext uri="{FF2B5EF4-FFF2-40B4-BE49-F238E27FC236}">
                <a16:creationId xmlns:a16="http://schemas.microsoft.com/office/drawing/2014/main" id="{16AF461F-1517-285C-AF82-B61EE7A68922}"/>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9</a:t>
            </a:r>
          </a:p>
        </p:txBody>
      </p:sp>
      <p:sp>
        <p:nvSpPr>
          <p:cNvPr id="4" name="Rectangle 3">
            <a:extLst>
              <a:ext uri="{FF2B5EF4-FFF2-40B4-BE49-F238E27FC236}">
                <a16:creationId xmlns:a16="http://schemas.microsoft.com/office/drawing/2014/main" id="{594891E4-3105-A57C-2C5B-7A6538E09F01}"/>
              </a:ext>
            </a:extLst>
          </p:cNvPr>
          <p:cNvSpPr/>
          <p:nvPr/>
        </p:nvSpPr>
        <p:spPr>
          <a:xfrm>
            <a:off x="0" y="510468"/>
            <a:ext cx="1699846"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5" name="Content Placeholder 2">
            <a:extLst>
              <a:ext uri="{FF2B5EF4-FFF2-40B4-BE49-F238E27FC236}">
                <a16:creationId xmlns:a16="http://schemas.microsoft.com/office/drawing/2014/main" id="{7E25CE7A-6985-BA89-9D89-121C6D37FCCD}"/>
              </a:ext>
            </a:extLst>
          </p:cNvPr>
          <p:cNvSpPr txBox="1">
            <a:spLocks/>
          </p:cNvSpPr>
          <p:nvPr/>
        </p:nvSpPr>
        <p:spPr>
          <a:xfrm>
            <a:off x="550985" y="547877"/>
            <a:ext cx="6670430" cy="2395249"/>
          </a:xfrm>
          <a:prstGeom prst="rect">
            <a:avLst/>
          </a:prstGeom>
          <a:noFill/>
          <a:effectLst>
            <a:softEdge rad="38100"/>
          </a:effectLst>
        </p:spPr>
        <p:txBody>
          <a:bodyPr lIns="91440" tIns="45720" rIns="91440" bIns="45720" anchor="t">
            <a:normAutofit lnSpcReduction="10000"/>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None/>
            </a:pPr>
            <a:r>
              <a:rPr lang="en-US" b="1" u="sng" dirty="0">
                <a:solidFill>
                  <a:schemeClr val="bg1"/>
                </a:solidFill>
              </a:rPr>
              <a:t>Permit Fees</a:t>
            </a:r>
          </a:p>
          <a:p>
            <a:pPr marL="0" indent="0" algn="just">
              <a:buNone/>
            </a:pPr>
            <a:r>
              <a:rPr lang="en-US" dirty="0"/>
              <a:t>Refer to the City of Lemoore </a:t>
            </a:r>
            <a:r>
              <a:rPr lang="en-US" dirty="0">
                <a:solidFill>
                  <a:schemeClr val="accent6"/>
                </a:solidFill>
                <a:hlinkClick r:id="rId2">
                  <a:extLst>
                    <a:ext uri="{A12FA001-AC4F-418D-AE19-62706E023703}">
                      <ahyp:hlinkClr xmlns:ahyp="http://schemas.microsoft.com/office/drawing/2018/hyperlinkcolor" val="tx"/>
                    </a:ext>
                  </a:extLst>
                </a:hlinkClick>
              </a:rPr>
              <a:t>Master Fee Schedule </a:t>
            </a:r>
            <a:r>
              <a:rPr lang="en-US" dirty="0">
                <a:solidFill>
                  <a:schemeClr val="accent6"/>
                </a:solidFill>
              </a:rPr>
              <a:t> </a:t>
            </a:r>
            <a:r>
              <a:rPr lang="en-US" dirty="0"/>
              <a:t>for how to estimate fees. If your ADU requires fire sprinklers, solar, or demolition, then additional requirements and fees may be applicable. Contact the City of Lemoore Building Division at (559) 924-6744, ext. 730 for further assistance and official determination.  </a:t>
            </a:r>
          </a:p>
          <a:p>
            <a:pPr marL="0" indent="0" algn="just">
              <a:buNone/>
            </a:pPr>
            <a:r>
              <a:rPr lang="en-US" b="1" u="sng" dirty="0">
                <a:solidFill>
                  <a:schemeClr val="bg1"/>
                </a:solidFill>
              </a:rPr>
              <a:t>Impact Fees </a:t>
            </a:r>
          </a:p>
          <a:p>
            <a:pPr marL="0" indent="0" algn="just">
              <a:buNone/>
            </a:pPr>
            <a:r>
              <a:rPr lang="en-US" dirty="0"/>
              <a:t>Impact fees are typically required for new developments to provide new or expanded public services to the development. Depending on the size of the ADU proposed, impact fees may be waived or reduced. Impact fees are due prior to issuance of certificates of occupancy. </a:t>
            </a:r>
            <a:endParaRPr lang="en-US" dirty="0">
              <a:ea typeface="Calibri"/>
              <a:cs typeface="Calibri"/>
            </a:endParaRPr>
          </a:p>
          <a:p>
            <a:pPr marL="0" indent="0" algn="just">
              <a:buNone/>
            </a:pPr>
            <a:endParaRPr lang="en-US" dirty="0"/>
          </a:p>
          <a:p>
            <a:pPr marL="0" indent="0" algn="just">
              <a:buNone/>
            </a:pPr>
            <a:endParaRPr lang="en-US" dirty="0"/>
          </a:p>
        </p:txBody>
      </p:sp>
      <p:graphicFrame>
        <p:nvGraphicFramePr>
          <p:cNvPr id="6" name="Table 9">
            <a:extLst>
              <a:ext uri="{FF2B5EF4-FFF2-40B4-BE49-F238E27FC236}">
                <a16:creationId xmlns:a16="http://schemas.microsoft.com/office/drawing/2014/main" id="{EC252C6D-5B55-E9B7-C9DE-2C966D89A7D3}"/>
              </a:ext>
            </a:extLst>
          </p:cNvPr>
          <p:cNvGraphicFramePr>
            <a:graphicFrameLocks noGrp="1"/>
          </p:cNvGraphicFramePr>
          <p:nvPr>
            <p:extLst>
              <p:ext uri="{D42A27DB-BD31-4B8C-83A1-F6EECF244321}">
                <p14:modId xmlns:p14="http://schemas.microsoft.com/office/powerpoint/2010/main" val="4214498162"/>
              </p:ext>
            </p:extLst>
          </p:nvPr>
        </p:nvGraphicFramePr>
        <p:xfrm>
          <a:off x="668215" y="2892753"/>
          <a:ext cx="6435970" cy="1467721"/>
        </p:xfrm>
        <a:graphic>
          <a:graphicData uri="http://schemas.openxmlformats.org/drawingml/2006/table">
            <a:tbl>
              <a:tblPr firstRow="1" bandRow="1">
                <a:tableStyleId>{5940675A-B579-460E-94D1-54222C63F5DA}</a:tableStyleId>
              </a:tblPr>
              <a:tblGrid>
                <a:gridCol w="2872154">
                  <a:extLst>
                    <a:ext uri="{9D8B030D-6E8A-4147-A177-3AD203B41FA5}">
                      <a16:colId xmlns:a16="http://schemas.microsoft.com/office/drawing/2014/main" val="3475921647"/>
                    </a:ext>
                  </a:extLst>
                </a:gridCol>
                <a:gridCol w="3563816">
                  <a:extLst>
                    <a:ext uri="{9D8B030D-6E8A-4147-A177-3AD203B41FA5}">
                      <a16:colId xmlns:a16="http://schemas.microsoft.com/office/drawing/2014/main" val="3475447542"/>
                    </a:ext>
                  </a:extLst>
                </a:gridCol>
              </a:tblGrid>
              <a:tr h="341113">
                <a:tc>
                  <a:txBody>
                    <a:bodyPr/>
                    <a:lstStyle/>
                    <a:p>
                      <a:pPr>
                        <a:lnSpc>
                          <a:spcPct val="130000"/>
                        </a:lnSpc>
                      </a:pPr>
                      <a:r>
                        <a:rPr lang="en-US" sz="1200" b="1" kern="1200">
                          <a:solidFill>
                            <a:schemeClr val="tx1"/>
                          </a:solidFill>
                          <a:effectLst/>
                          <a:latin typeface="+mn-lt"/>
                          <a:ea typeface="+mn-ea"/>
                          <a:cs typeface="+mn-cs"/>
                        </a:rPr>
                        <a:t>Size of ADU</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a:txBody>
                    <a:bodyPr/>
                    <a:lstStyle/>
                    <a:p>
                      <a:pPr>
                        <a:lnSpc>
                          <a:spcPct val="130000"/>
                        </a:lnSpc>
                      </a:pPr>
                      <a:r>
                        <a:rPr lang="en-US" sz="1200" b="1" kern="1200">
                          <a:solidFill>
                            <a:schemeClr val="tx1"/>
                          </a:solidFill>
                          <a:effectLst/>
                          <a:latin typeface="+mn-lt"/>
                          <a:ea typeface="+mn-ea"/>
                          <a:cs typeface="+mn-cs"/>
                        </a:rPr>
                        <a:t>Impact Fee Requirement</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84034870"/>
                  </a:ext>
                </a:extLst>
              </a:tr>
              <a:tr h="341113">
                <a:tc>
                  <a:txBody>
                    <a:bodyPr/>
                    <a:lstStyle/>
                    <a:p>
                      <a:pPr>
                        <a:lnSpc>
                          <a:spcPct val="130000"/>
                        </a:lnSpc>
                      </a:pPr>
                      <a:r>
                        <a:rPr lang="en-US" sz="1200"/>
                        <a:t>ADU less than 750 square feet</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a:t>No City impact fees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17280312"/>
                  </a:ext>
                </a:extLst>
              </a:tr>
              <a:tr h="722528">
                <a:tc>
                  <a:txBody>
                    <a:bodyPr/>
                    <a:lstStyle/>
                    <a:p>
                      <a:pPr>
                        <a:lnSpc>
                          <a:spcPct val="130000"/>
                        </a:lnSpc>
                      </a:pPr>
                      <a:r>
                        <a:rPr lang="en-US" sz="1200"/>
                        <a:t>ADU more than 750 square feet</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dirty="0"/>
                        <a:t>City impact fees may be required and are to be charged proportionately in relation to the square footage of the primary dwelling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733245578"/>
                  </a:ext>
                </a:extLst>
              </a:tr>
            </a:tbl>
          </a:graphicData>
        </a:graphic>
      </p:graphicFrame>
      <p:sp>
        <p:nvSpPr>
          <p:cNvPr id="7" name="Rectangle 6">
            <a:extLst>
              <a:ext uri="{FF2B5EF4-FFF2-40B4-BE49-F238E27FC236}">
                <a16:creationId xmlns:a16="http://schemas.microsoft.com/office/drawing/2014/main" id="{461B897D-729A-CEC9-7F8F-21CD4C9F9CAD}"/>
              </a:ext>
            </a:extLst>
          </p:cNvPr>
          <p:cNvSpPr/>
          <p:nvPr/>
        </p:nvSpPr>
        <p:spPr>
          <a:xfrm>
            <a:off x="-1" y="4481526"/>
            <a:ext cx="3188677"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8" name="Content Placeholder 2">
            <a:extLst>
              <a:ext uri="{FF2B5EF4-FFF2-40B4-BE49-F238E27FC236}">
                <a16:creationId xmlns:a16="http://schemas.microsoft.com/office/drawing/2014/main" id="{0FD059C2-D59E-B5BC-CA38-2B7CF2BF748F}"/>
              </a:ext>
            </a:extLst>
          </p:cNvPr>
          <p:cNvSpPr txBox="1">
            <a:spLocks/>
          </p:cNvSpPr>
          <p:nvPr/>
        </p:nvSpPr>
        <p:spPr>
          <a:xfrm>
            <a:off x="550985" y="4494052"/>
            <a:ext cx="6670430" cy="1050963"/>
          </a:xfrm>
          <a:prstGeom prst="rect">
            <a:avLst/>
          </a:prstGeom>
          <a:noFill/>
          <a:effectLst>
            <a:softEdge rad="38100"/>
          </a:effectLst>
        </p:spPr>
        <p:txBody>
          <a:bodyPr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None/>
            </a:pPr>
            <a:r>
              <a:rPr lang="en-US" b="1" u="sng">
                <a:solidFill>
                  <a:schemeClr val="bg1"/>
                </a:solidFill>
              </a:rPr>
              <a:t>Connection Fees or Capacity Charges</a:t>
            </a:r>
          </a:p>
          <a:p>
            <a:pPr marL="0" indent="0" algn="just">
              <a:buNone/>
            </a:pPr>
            <a:r>
              <a:rPr lang="en-US"/>
              <a:t>Depending on the type of ADU proposed, new or separate utility connections may be required including water, sewer, gas, and electricity, which can add connection fees or capacity charges. </a:t>
            </a:r>
          </a:p>
        </p:txBody>
      </p:sp>
      <p:graphicFrame>
        <p:nvGraphicFramePr>
          <p:cNvPr id="9" name="Table 9">
            <a:extLst>
              <a:ext uri="{FF2B5EF4-FFF2-40B4-BE49-F238E27FC236}">
                <a16:creationId xmlns:a16="http://schemas.microsoft.com/office/drawing/2014/main" id="{AF195BF3-9262-B481-416E-555BF2EB9C67}"/>
              </a:ext>
            </a:extLst>
          </p:cNvPr>
          <p:cNvGraphicFramePr>
            <a:graphicFrameLocks noGrp="1"/>
          </p:cNvGraphicFramePr>
          <p:nvPr>
            <p:extLst>
              <p:ext uri="{D42A27DB-BD31-4B8C-83A1-F6EECF244321}">
                <p14:modId xmlns:p14="http://schemas.microsoft.com/office/powerpoint/2010/main" val="2545982095"/>
              </p:ext>
            </p:extLst>
          </p:nvPr>
        </p:nvGraphicFramePr>
        <p:xfrm>
          <a:off x="668215" y="5416880"/>
          <a:ext cx="6435970" cy="2947989"/>
        </p:xfrm>
        <a:graphic>
          <a:graphicData uri="http://schemas.openxmlformats.org/drawingml/2006/table">
            <a:tbl>
              <a:tblPr firstRow="1" bandRow="1">
                <a:tableStyleId>{5940675A-B579-460E-94D1-54222C63F5DA}</a:tableStyleId>
              </a:tblPr>
              <a:tblGrid>
                <a:gridCol w="2872154">
                  <a:extLst>
                    <a:ext uri="{9D8B030D-6E8A-4147-A177-3AD203B41FA5}">
                      <a16:colId xmlns:a16="http://schemas.microsoft.com/office/drawing/2014/main" val="3475921647"/>
                    </a:ext>
                  </a:extLst>
                </a:gridCol>
                <a:gridCol w="3563816">
                  <a:extLst>
                    <a:ext uri="{9D8B030D-6E8A-4147-A177-3AD203B41FA5}">
                      <a16:colId xmlns:a16="http://schemas.microsoft.com/office/drawing/2014/main" val="3475447542"/>
                    </a:ext>
                  </a:extLst>
                </a:gridCol>
              </a:tblGrid>
              <a:tr h="353760">
                <a:tc>
                  <a:txBody>
                    <a:bodyPr/>
                    <a:lstStyle/>
                    <a:p>
                      <a:pPr>
                        <a:lnSpc>
                          <a:spcPct val="130000"/>
                        </a:lnSpc>
                      </a:pPr>
                      <a:r>
                        <a:rPr lang="en-US" sz="1200" b="1" kern="1200">
                          <a:solidFill>
                            <a:schemeClr val="tx1"/>
                          </a:solidFill>
                          <a:effectLst/>
                          <a:latin typeface="+mn-lt"/>
                          <a:ea typeface="+mn-ea"/>
                          <a:cs typeface="+mn-cs"/>
                        </a:rPr>
                        <a:t>ADU Type</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a:txBody>
                    <a:bodyPr/>
                    <a:lstStyle/>
                    <a:p>
                      <a:pPr>
                        <a:lnSpc>
                          <a:spcPct val="130000"/>
                        </a:lnSpc>
                      </a:pPr>
                      <a:r>
                        <a:rPr lang="en-US" sz="1200" b="1" kern="1200">
                          <a:solidFill>
                            <a:schemeClr val="tx1"/>
                          </a:solidFill>
                          <a:effectLst/>
                          <a:latin typeface="+mn-lt"/>
                          <a:ea typeface="+mn-ea"/>
                          <a:cs typeface="+mn-cs"/>
                        </a:rPr>
                        <a:t>Connection &amp; Fees Required</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84034870"/>
                  </a:ext>
                </a:extLst>
              </a:tr>
              <a:tr h="353760">
                <a:tc>
                  <a:txBody>
                    <a:bodyPr/>
                    <a:lstStyle/>
                    <a:p>
                      <a:pPr>
                        <a:lnSpc>
                          <a:spcPct val="130000"/>
                        </a:lnSpc>
                      </a:pPr>
                      <a:r>
                        <a:rPr lang="en-US" sz="1200"/>
                        <a:t>ADU constructed at the same time as a primary dwelling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a:t>A separate utility connection between the ADU and the utility, and payment of the connection fee and capacity charge for a new dwelling is required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17280312"/>
                  </a:ext>
                </a:extLst>
              </a:tr>
              <a:tr h="749317">
                <a:tc>
                  <a:txBody>
                    <a:bodyPr/>
                    <a:lstStyle/>
                    <a:p>
                      <a:pPr>
                        <a:lnSpc>
                          <a:spcPct val="130000"/>
                        </a:lnSpc>
                      </a:pPr>
                      <a:r>
                        <a:rPr lang="en-US" sz="1200"/>
                        <a:t>ADU or JADU on a lot with a proposed or existing single-family dwelling, where the ADU or JADU is contained within the space of the single-family dwelling </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a:t>No separate utility connection or payment of a connection fee or capacity charge is required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733245578"/>
                  </a:ext>
                </a:extLst>
              </a:tr>
              <a:tr h="749317">
                <a:tc>
                  <a:txBody>
                    <a:bodyPr/>
                    <a:lstStyle/>
                    <a:p>
                      <a:pPr>
                        <a:lnSpc>
                          <a:spcPct val="130000"/>
                        </a:lnSpc>
                      </a:pPr>
                      <a:r>
                        <a:rPr lang="en-US" sz="1200"/>
                        <a:t>All other ADU types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dirty="0"/>
                        <a:t>A new, separate utility connection between the ADU and the utility, and payment of the connection fee and capacity charge at a “reasonable cost” is required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212404181"/>
                  </a:ext>
                </a:extLst>
              </a:tr>
            </a:tbl>
          </a:graphicData>
        </a:graphic>
      </p:graphicFrame>
    </p:spTree>
    <p:extLst>
      <p:ext uri="{BB962C8B-B14F-4D97-AF65-F5344CB8AC3E}">
        <p14:creationId xmlns:p14="http://schemas.microsoft.com/office/powerpoint/2010/main" val="4016039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D876-3896-EC68-8407-C49C6D719D7F}"/>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10</a:t>
            </a:r>
          </a:p>
        </p:txBody>
      </p:sp>
      <p:sp>
        <p:nvSpPr>
          <p:cNvPr id="3" name="Rectangle 2">
            <a:extLst>
              <a:ext uri="{FF2B5EF4-FFF2-40B4-BE49-F238E27FC236}">
                <a16:creationId xmlns:a16="http://schemas.microsoft.com/office/drawing/2014/main" id="{C53CDA9C-8811-D88C-1BFD-7B8EA2F06F4D}"/>
              </a:ext>
            </a:extLst>
          </p:cNvPr>
          <p:cNvSpPr/>
          <p:nvPr/>
        </p:nvSpPr>
        <p:spPr>
          <a:xfrm>
            <a:off x="-1" y="535520"/>
            <a:ext cx="3751385"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4" name="Content Placeholder 2">
            <a:extLst>
              <a:ext uri="{FF2B5EF4-FFF2-40B4-BE49-F238E27FC236}">
                <a16:creationId xmlns:a16="http://schemas.microsoft.com/office/drawing/2014/main" id="{9BD07D4B-CADC-3AC2-2893-766662088FF2}"/>
              </a:ext>
            </a:extLst>
          </p:cNvPr>
          <p:cNvSpPr txBox="1">
            <a:spLocks/>
          </p:cNvSpPr>
          <p:nvPr/>
        </p:nvSpPr>
        <p:spPr>
          <a:xfrm>
            <a:off x="550985" y="535521"/>
            <a:ext cx="6670430" cy="922828"/>
          </a:xfrm>
          <a:prstGeom prst="rect">
            <a:avLst/>
          </a:prstGeom>
          <a:noFill/>
          <a:effectLst>
            <a:softEdge rad="38100"/>
          </a:effectLst>
        </p:spPr>
        <p:txBody>
          <a:bodyPr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None/>
            </a:pPr>
            <a:r>
              <a:rPr lang="en-US" b="1" u="sng">
                <a:solidFill>
                  <a:schemeClr val="bg1"/>
                </a:solidFill>
              </a:rPr>
              <a:t>Miscellaneous Reports, Documents, and Fees</a:t>
            </a:r>
          </a:p>
          <a:p>
            <a:pPr marL="0" indent="0" algn="just">
              <a:buNone/>
            </a:pPr>
            <a:r>
              <a:rPr lang="en-US"/>
              <a:t>Other miscellaneous reports and documents may be required, based on the ADU concept and site characteristics.</a:t>
            </a:r>
          </a:p>
        </p:txBody>
      </p:sp>
      <p:graphicFrame>
        <p:nvGraphicFramePr>
          <p:cNvPr id="5" name="Table 9">
            <a:extLst>
              <a:ext uri="{FF2B5EF4-FFF2-40B4-BE49-F238E27FC236}">
                <a16:creationId xmlns:a16="http://schemas.microsoft.com/office/drawing/2014/main" id="{B427A26E-0E57-3BFF-9779-459C8C6904BB}"/>
              </a:ext>
            </a:extLst>
          </p:cNvPr>
          <p:cNvGraphicFramePr>
            <a:graphicFrameLocks noGrp="1"/>
          </p:cNvGraphicFramePr>
          <p:nvPr>
            <p:extLst>
              <p:ext uri="{D42A27DB-BD31-4B8C-83A1-F6EECF244321}">
                <p14:modId xmlns:p14="http://schemas.microsoft.com/office/powerpoint/2010/main" val="3379593867"/>
              </p:ext>
            </p:extLst>
          </p:nvPr>
        </p:nvGraphicFramePr>
        <p:xfrm>
          <a:off x="668215" y="1446626"/>
          <a:ext cx="6435970" cy="7907011"/>
        </p:xfrm>
        <a:graphic>
          <a:graphicData uri="http://schemas.openxmlformats.org/drawingml/2006/table">
            <a:tbl>
              <a:tblPr firstRow="1" bandRow="1">
                <a:tableStyleId>{5940675A-B579-460E-94D1-54222C63F5DA}</a:tableStyleId>
              </a:tblPr>
              <a:tblGrid>
                <a:gridCol w="1840523">
                  <a:extLst>
                    <a:ext uri="{9D8B030D-6E8A-4147-A177-3AD203B41FA5}">
                      <a16:colId xmlns:a16="http://schemas.microsoft.com/office/drawing/2014/main" val="3475921647"/>
                    </a:ext>
                  </a:extLst>
                </a:gridCol>
                <a:gridCol w="4595447">
                  <a:extLst>
                    <a:ext uri="{9D8B030D-6E8A-4147-A177-3AD203B41FA5}">
                      <a16:colId xmlns:a16="http://schemas.microsoft.com/office/drawing/2014/main" val="3475447542"/>
                    </a:ext>
                  </a:extLst>
                </a:gridCol>
              </a:tblGrid>
              <a:tr h="341113">
                <a:tc>
                  <a:txBody>
                    <a:bodyPr/>
                    <a:lstStyle/>
                    <a:p>
                      <a:pPr>
                        <a:lnSpc>
                          <a:spcPct val="130000"/>
                        </a:lnSpc>
                      </a:pPr>
                      <a:r>
                        <a:rPr lang="en-US" sz="1200" b="1" kern="1200" dirty="0">
                          <a:solidFill>
                            <a:schemeClr val="tx1"/>
                          </a:solidFill>
                          <a:effectLst/>
                          <a:latin typeface="+mn-lt"/>
                          <a:ea typeface="+mn-ea"/>
                          <a:cs typeface="+mn-cs"/>
                        </a:rPr>
                        <a:t>Miscellaneous Reports</a:t>
                      </a:r>
                      <a:endParaRPr lang="en-US" sz="12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a:txBody>
                    <a:bodyPr/>
                    <a:lstStyle/>
                    <a:p>
                      <a:pPr>
                        <a:lnSpc>
                          <a:spcPct val="130000"/>
                        </a:lnSpc>
                      </a:pPr>
                      <a:r>
                        <a:rPr lang="en-US" sz="1200" b="1" kern="1200">
                          <a:solidFill>
                            <a:schemeClr val="tx1"/>
                          </a:solidFill>
                          <a:effectLst/>
                          <a:latin typeface="+mn-lt"/>
                          <a:ea typeface="+mn-ea"/>
                          <a:cs typeface="+mn-cs"/>
                        </a:rPr>
                        <a:t>Requirements and Fees</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84034870"/>
                  </a:ext>
                </a:extLst>
              </a:tr>
              <a:tr h="341113">
                <a:tc>
                  <a:txBody>
                    <a:bodyPr/>
                    <a:lstStyle/>
                    <a:p>
                      <a:pPr>
                        <a:lnSpc>
                          <a:spcPct val="130000"/>
                        </a:lnSpc>
                      </a:pPr>
                      <a:r>
                        <a:rPr lang="en-US" sz="1200" dirty="0"/>
                        <a:t>Roof Framing Plan/Truss Calculations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dirty="0"/>
                        <a:t>If truss-roof-layout, obtain the services of a Truss Manufacturer for truss layout plan (search for “roof truss manufacturers” online or use the </a:t>
                      </a:r>
                      <a:r>
                        <a:rPr lang="en-US" sz="1200" dirty="0">
                          <a:solidFill>
                            <a:srgbClr val="2491D2"/>
                          </a:solidFill>
                          <a:hlinkClick r:id="rId2">
                            <a:extLst>
                              <a:ext uri="{A12FA001-AC4F-418D-AE19-62706E023703}">
                                <ahyp:hlinkClr xmlns:ahyp="http://schemas.microsoft.com/office/drawing/2018/hyperlinkcolor" val="tx"/>
                              </a:ext>
                            </a:extLst>
                          </a:hlinkClick>
                        </a:rPr>
                        <a:t>Structural Building Components Association member directory</a:t>
                      </a:r>
                      <a:r>
                        <a:rPr lang="en-US" sz="1200" dirty="0">
                          <a:solidFill>
                            <a:srgbClr val="2491D2"/>
                          </a:solidFill>
                        </a:rPr>
                        <a:t>).</a:t>
                      </a:r>
                      <a:r>
                        <a:rPr lang="en-US" sz="1200" dirty="0">
                          <a:solidFill>
                            <a:schemeClr val="tx1"/>
                          </a:solidFill>
                        </a:rPr>
                        <a:t> If engineered trusses are used, provide Truss Calculations.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31197007"/>
                  </a:ext>
                </a:extLst>
              </a:tr>
              <a:tr h="341113">
                <a:tc>
                  <a:txBody>
                    <a:bodyPr/>
                    <a:lstStyle/>
                    <a:p>
                      <a:pPr>
                        <a:lnSpc>
                          <a:spcPct val="130000"/>
                        </a:lnSpc>
                      </a:pPr>
                      <a:r>
                        <a:rPr lang="en-US" sz="1200" dirty="0"/>
                        <a:t>Foundation and Soils Investigation </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dirty="0"/>
                        <a:t>A foundation and soils investigation may be required per CBC Chapter 18.  Additional fees may be required.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17280312"/>
                  </a:ext>
                </a:extLst>
              </a:tr>
              <a:tr h="722528">
                <a:tc>
                  <a:txBody>
                    <a:bodyPr/>
                    <a:lstStyle/>
                    <a:p>
                      <a:pPr>
                        <a:lnSpc>
                          <a:spcPct val="130000"/>
                        </a:lnSpc>
                      </a:pPr>
                      <a:r>
                        <a:rPr lang="en-US" sz="1200"/>
                        <a:t>Energy Calculations and Forms (Title 24)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a:t>State law requires every new residential construction, alteration, and addition to meet the latest California Title 24 Building Energy Efficiency Standards. To demonstrate compliance, a Building Permit Application for an ADU is required to include a California Code of Regulations (CCR) Energy Analysis or Energy Compliance Report or “CF1R” that shows how your ADU will comply with Title 24. This requires you to hire a certified third-party consultant to complete the calculations and produce a report. The consultant will need the ADU plan set to be able to complete their work and fees will vary based on the consultant or company. </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733245578"/>
                  </a:ext>
                </a:extLst>
              </a:tr>
              <a:tr h="722528">
                <a:tc>
                  <a:txBody>
                    <a:bodyPr/>
                    <a:lstStyle/>
                    <a:p>
                      <a:pPr>
                        <a:lnSpc>
                          <a:spcPct val="130000"/>
                        </a:lnSpc>
                      </a:pPr>
                      <a:r>
                        <a:rPr lang="en-US" sz="1200"/>
                        <a:t>Fire Sprinkler System</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dirty="0"/>
                        <a:t>Fire Sprinklers are required to be installed in an ADU if they are installed in the primary dwelling. If Fire Sprinklers are required, then plans are required to be submitted prior to issuance of a building permit. Additional permitting fees may be required. Review the City of Lemoore Code of Ordinances for details.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089291312"/>
                  </a:ext>
                </a:extLst>
              </a:tr>
              <a:tr h="722528">
                <a:tc>
                  <a:txBody>
                    <a:bodyPr/>
                    <a:lstStyle/>
                    <a:p>
                      <a:pPr>
                        <a:lnSpc>
                          <a:spcPct val="130000"/>
                        </a:lnSpc>
                      </a:pPr>
                      <a:r>
                        <a:rPr lang="en-US" sz="1200"/>
                        <a:t>Photovoltaic (“Solar”) Permits </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dirty="0"/>
                        <a:t>Solar panels may be required for newly-built ADUs in compliance with the latest California Title 24 Building Energy Efficiency Standards. Additional permitting fees may be required. Review the City of Lemoore Code of Ordinances for details.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355958128"/>
                  </a:ext>
                </a:extLst>
              </a:tr>
              <a:tr h="722528">
                <a:tc>
                  <a:txBody>
                    <a:bodyPr/>
                    <a:lstStyle/>
                    <a:p>
                      <a:pPr>
                        <a:lnSpc>
                          <a:spcPct val="130000"/>
                        </a:lnSpc>
                      </a:pPr>
                      <a:r>
                        <a:rPr lang="en-US" sz="1200"/>
                        <a:t>Demolition Permit </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dirty="0"/>
                        <a:t>If demolition of an existing structure is required in order to build your ADU, then a Demolition Permit Application and required documentation are required to be submitted. Additional permitting fees may be required. Review the City of Lemoore Code of Ordinances for details.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924083171"/>
                  </a:ext>
                </a:extLst>
              </a:tr>
            </a:tbl>
          </a:graphicData>
        </a:graphic>
      </p:graphicFrame>
    </p:spTree>
    <p:extLst>
      <p:ext uri="{BB962C8B-B14F-4D97-AF65-F5344CB8AC3E}">
        <p14:creationId xmlns:p14="http://schemas.microsoft.com/office/powerpoint/2010/main" val="1207005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CE5919E-1CB3-63CC-084D-C6ED4A132030}"/>
              </a:ext>
            </a:extLst>
          </p:cNvPr>
          <p:cNvSpPr txBox="1">
            <a:spLocks/>
          </p:cNvSpPr>
          <p:nvPr/>
        </p:nvSpPr>
        <p:spPr>
          <a:xfrm>
            <a:off x="162623" y="-991828"/>
            <a:ext cx="2790093" cy="2543150"/>
          </a:xfrm>
          <a:prstGeom prst="rect">
            <a:avLst/>
          </a:prstGeom>
          <a:solidFill>
            <a:srgbClr val="2491D2">
              <a:alpha val="0"/>
            </a:srgbClr>
          </a:solidFill>
          <a:effectLst>
            <a:glow rad="127000">
              <a:schemeClr val="accent1">
                <a:alpha val="14000"/>
              </a:schemeClr>
            </a:glow>
            <a:softEdge rad="38100"/>
          </a:effectLst>
        </p:spPr>
        <p:txBody>
          <a:bodyPr anchor="t">
            <a:noAutofit/>
          </a:bodyPr>
          <a:lstStyle>
            <a:defPPr>
              <a:defRPr lang="en-US"/>
            </a:defPPr>
            <a:lvl1pPr indent="0" algn="just" defTabSz="777240">
              <a:lnSpc>
                <a:spcPct val="130000"/>
              </a:lnSpc>
              <a:spcBef>
                <a:spcPts val="0"/>
              </a:spcBef>
              <a:spcAft>
                <a:spcPts val="600"/>
              </a:spcAft>
              <a:buFont typeface="Arial" panose="020B0604020202020204" pitchFamily="34" charset="0"/>
              <a:buNone/>
              <a:defRPr sz="15000">
                <a:solidFill>
                  <a:srgbClr val="0F6F38">
                    <a:alpha val="30000"/>
                  </a:srgbClr>
                </a:solidFill>
                <a:latin typeface="Arial Black" panose="020B0A04020102020204" pitchFamily="34" charset="0"/>
                <a:ea typeface="Artifakt Element Heavy" panose="020B0B03050000020004" pitchFamily="34" charset="0"/>
                <a:cs typeface="Aharoni" panose="02010803020104030203" pitchFamily="2" charset="-79"/>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28CE2">
                    <a:alpha val="30000"/>
                  </a:srgbClr>
                </a:solidFill>
              </a:rPr>
              <a:t>4.</a:t>
            </a:r>
            <a:r>
              <a:rPr lang="en-US" dirty="0">
                <a:solidFill>
                  <a:srgbClr val="2491D2">
                    <a:alpha val="30000"/>
                  </a:srgbClr>
                </a:solidFill>
              </a:rPr>
              <a:t> </a:t>
            </a:r>
          </a:p>
        </p:txBody>
      </p:sp>
      <p:sp>
        <p:nvSpPr>
          <p:cNvPr id="3" name="Rectangle 2">
            <a:extLst>
              <a:ext uri="{FF2B5EF4-FFF2-40B4-BE49-F238E27FC236}">
                <a16:creationId xmlns:a16="http://schemas.microsoft.com/office/drawing/2014/main" id="{CD0C0CA6-3F2D-A6FB-98CC-80BEDE71547A}"/>
              </a:ext>
            </a:extLst>
          </p:cNvPr>
          <p:cNvSpPr/>
          <p:nvPr/>
        </p:nvSpPr>
        <p:spPr>
          <a:xfrm>
            <a:off x="-1" y="6340960"/>
            <a:ext cx="4103078"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165E68-2B1A-1469-AD64-224883C0D1C7}"/>
              </a:ext>
            </a:extLst>
          </p:cNvPr>
          <p:cNvSpPr/>
          <p:nvPr/>
        </p:nvSpPr>
        <p:spPr>
          <a:xfrm>
            <a:off x="-1" y="4214697"/>
            <a:ext cx="3071447"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F588E5C-190D-FA8D-FB98-FC47FD2CDAB2}"/>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11</a:t>
            </a:r>
          </a:p>
        </p:txBody>
      </p:sp>
      <p:sp>
        <p:nvSpPr>
          <p:cNvPr id="6" name="Content Placeholder 2">
            <a:extLst>
              <a:ext uri="{FF2B5EF4-FFF2-40B4-BE49-F238E27FC236}">
                <a16:creationId xmlns:a16="http://schemas.microsoft.com/office/drawing/2014/main" id="{7AA6150B-EC5B-BCEC-CFBF-9DF235E2F7D0}"/>
              </a:ext>
            </a:extLst>
          </p:cNvPr>
          <p:cNvSpPr txBox="1">
            <a:spLocks/>
          </p:cNvSpPr>
          <p:nvPr/>
        </p:nvSpPr>
        <p:spPr>
          <a:xfrm>
            <a:off x="562708" y="535520"/>
            <a:ext cx="6670430" cy="1015801"/>
          </a:xfrm>
          <a:prstGeom prst="rect">
            <a:avLst/>
          </a:prstGeom>
        </p:spPr>
        <p:txBody>
          <a:bodyPr>
            <a:normAutofit/>
          </a:bodyPr>
          <a:lstStyle>
            <a:defPPr>
              <a:defRPr lang="en-US"/>
            </a:defPPr>
            <a:lvl1pPr defTabSz="777240">
              <a:lnSpc>
                <a:spcPct val="100000"/>
              </a:lnSpc>
              <a:spcBef>
                <a:spcPct val="0"/>
              </a:spcBef>
              <a:spcAft>
                <a:spcPts val="300"/>
              </a:spcAft>
              <a:buNone/>
              <a:defRPr sz="2400" b="1">
                <a:solidFill>
                  <a:srgbClr val="C00000"/>
                </a:solidFill>
                <a:latin typeface="Daytona Condensed" panose="020B0506030503040204" pitchFamily="34" charset="0"/>
                <a:ea typeface="+mj-ea"/>
                <a:cs typeface="+mj-cs"/>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28CE2"/>
                </a:solidFill>
              </a:rPr>
              <a:t>SECTION 4.</a:t>
            </a:r>
          </a:p>
          <a:p>
            <a:r>
              <a:rPr lang="en-US" dirty="0">
                <a:solidFill>
                  <a:srgbClr val="028CE2"/>
                </a:solidFill>
              </a:rPr>
              <a:t>PRE-REVIEWED ADU PROGRAM</a:t>
            </a:r>
          </a:p>
        </p:txBody>
      </p:sp>
      <p:graphicFrame>
        <p:nvGraphicFramePr>
          <p:cNvPr id="8" name="Table 9">
            <a:extLst>
              <a:ext uri="{FF2B5EF4-FFF2-40B4-BE49-F238E27FC236}">
                <a16:creationId xmlns:a16="http://schemas.microsoft.com/office/drawing/2014/main" id="{0D9768BD-CF08-FA20-7613-14045948EFD0}"/>
              </a:ext>
            </a:extLst>
          </p:cNvPr>
          <p:cNvGraphicFramePr>
            <a:graphicFrameLocks noGrp="1"/>
          </p:cNvGraphicFramePr>
          <p:nvPr>
            <p:extLst>
              <p:ext uri="{D42A27DB-BD31-4B8C-83A1-F6EECF244321}">
                <p14:modId xmlns:p14="http://schemas.microsoft.com/office/powerpoint/2010/main" val="3868291639"/>
              </p:ext>
            </p:extLst>
          </p:nvPr>
        </p:nvGraphicFramePr>
        <p:xfrm>
          <a:off x="679938" y="7670287"/>
          <a:ext cx="6466411" cy="1828800"/>
        </p:xfrm>
        <a:graphic>
          <a:graphicData uri="http://schemas.openxmlformats.org/drawingml/2006/table">
            <a:tbl>
              <a:tblPr firstRow="1" bandRow="1">
                <a:tableStyleId>{5940675A-B579-460E-94D1-54222C63F5DA}</a:tableStyleId>
              </a:tblPr>
              <a:tblGrid>
                <a:gridCol w="1660136">
                  <a:extLst>
                    <a:ext uri="{9D8B030D-6E8A-4147-A177-3AD203B41FA5}">
                      <a16:colId xmlns:a16="http://schemas.microsoft.com/office/drawing/2014/main" val="3475921647"/>
                    </a:ext>
                  </a:extLst>
                </a:gridCol>
                <a:gridCol w="1660136">
                  <a:extLst>
                    <a:ext uri="{9D8B030D-6E8A-4147-A177-3AD203B41FA5}">
                      <a16:colId xmlns:a16="http://schemas.microsoft.com/office/drawing/2014/main" val="1407568817"/>
                    </a:ext>
                  </a:extLst>
                </a:gridCol>
                <a:gridCol w="3146139">
                  <a:extLst>
                    <a:ext uri="{9D8B030D-6E8A-4147-A177-3AD203B41FA5}">
                      <a16:colId xmlns:a16="http://schemas.microsoft.com/office/drawing/2014/main" val="3475447542"/>
                    </a:ext>
                  </a:extLst>
                </a:gridCol>
              </a:tblGrid>
              <a:tr h="207621">
                <a:tc gridSpan="2">
                  <a:txBody>
                    <a:bodyPr/>
                    <a:lstStyle/>
                    <a:p>
                      <a:pPr>
                        <a:lnSpc>
                          <a:spcPct val="100000"/>
                        </a:lnSpc>
                      </a:pPr>
                      <a:r>
                        <a:rPr lang="en-US" sz="1200" b="1" kern="1200" dirty="0">
                          <a:solidFill>
                            <a:schemeClr val="tx1"/>
                          </a:solidFill>
                          <a:effectLst/>
                          <a:latin typeface="+mn-lt"/>
                          <a:ea typeface="+mn-ea"/>
                          <a:cs typeface="+mn-cs"/>
                        </a:rPr>
                        <a:t>Required Plans/Reports Provided in Program</a:t>
                      </a:r>
                      <a:endParaRPr lang="en-US" sz="12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hMerge="1">
                  <a:txBody>
                    <a:bodyPr/>
                    <a:lstStyle/>
                    <a:p>
                      <a:endParaRPr lang="en-US"/>
                    </a:p>
                  </a:txBody>
                  <a:tcPr/>
                </a:tc>
                <a:tc>
                  <a:txBody>
                    <a:bodyPr/>
                    <a:lstStyle/>
                    <a:p>
                      <a:pPr>
                        <a:lnSpc>
                          <a:spcPct val="100000"/>
                        </a:lnSpc>
                      </a:pPr>
                      <a:r>
                        <a:rPr lang="en-US" sz="1200" b="1" kern="1200" dirty="0">
                          <a:solidFill>
                            <a:schemeClr val="tx1"/>
                          </a:solidFill>
                          <a:effectLst/>
                          <a:latin typeface="+mn-lt"/>
                          <a:ea typeface="+mn-ea"/>
                          <a:cs typeface="+mn-cs"/>
                        </a:rPr>
                        <a:t>Responsibility of Property Owner/Applicant</a:t>
                      </a:r>
                      <a:endParaRPr lang="en-US" sz="12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484034870"/>
                  </a:ext>
                </a:extLst>
              </a:tr>
              <a:tr h="1038103">
                <a:tc>
                  <a:txBody>
                    <a:bodyPr/>
                    <a:lstStyle/>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Coversheets</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Floorplan</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Cross Sections</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Elevations</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Foundation Plan</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Roof Framing Plan</a:t>
                      </a:r>
                    </a:p>
                  </a:txBody>
                  <a:tcPr>
                    <a:lnL w="12700" cap="flat" cmpd="sng" algn="ctr">
                      <a:solidFill>
                        <a:srgbClr val="00B0F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Structural Details</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Electrical Plan</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Plumbing Plan</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CALGREEN Forms (blank)</a:t>
                      </a:r>
                      <a:endParaRPr lang="en-US" sz="1200" dirty="0"/>
                    </a:p>
                    <a:p>
                      <a:pPr marL="285750" indent="-285750">
                        <a:buFont typeface="Arial" panose="020B0604020202020204" pitchFamily="34" charset="0"/>
                        <a:buChar char="•"/>
                      </a:pPr>
                      <a:endParaRPr lang="en-US" sz="1200" dirty="0"/>
                    </a:p>
                  </a:txBody>
                  <a:tcPr>
                    <a:lnL w="12700" cap="flat" cmpd="sng" algn="ctr">
                      <a:no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Building Permit Application</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Plot Plan</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Truss Calculations</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Title 24/Energy Analysis</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Application and Permit Fees</a:t>
                      </a:r>
                    </a:p>
                    <a:p>
                      <a:pPr marL="285750" lvl="0" indent="-285750">
                        <a:buFont typeface="Arial" panose="020B0604020202020204" pitchFamily="34" charset="0"/>
                        <a:buChar char="•"/>
                      </a:pPr>
                      <a:r>
                        <a:rPr lang="en-US" sz="1200" kern="1200" dirty="0">
                          <a:solidFill>
                            <a:schemeClr val="tx1"/>
                          </a:solidFill>
                          <a:effectLst/>
                          <a:latin typeface="+mn-lt"/>
                          <a:ea typeface="+mn-ea"/>
                          <a:cs typeface="+mn-cs"/>
                        </a:rPr>
                        <a:t>Impact Fees (if required)</a:t>
                      </a:r>
                    </a:p>
                    <a:p>
                      <a:pPr marL="285750" indent="-285750">
                        <a:buFont typeface="Arial" panose="020B0604020202020204" pitchFamily="34" charset="0"/>
                        <a:buChar char="•"/>
                      </a:pPr>
                      <a:r>
                        <a:rPr lang="en-US" sz="1200" kern="1200" dirty="0">
                          <a:solidFill>
                            <a:schemeClr val="tx1"/>
                          </a:solidFill>
                          <a:effectLst/>
                          <a:latin typeface="+mn-lt"/>
                          <a:ea typeface="+mn-ea"/>
                          <a:cs typeface="+mn-cs"/>
                        </a:rPr>
                        <a:t>Other miscellaneous reports, document, fees as required (e.g. demolition permits)</a:t>
                      </a:r>
                      <a:endParaRPr lang="en-US" sz="1200" dirty="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7280312"/>
                  </a:ext>
                </a:extLst>
              </a:tr>
            </a:tbl>
          </a:graphicData>
        </a:graphic>
      </p:graphicFrame>
      <p:sp>
        <p:nvSpPr>
          <p:cNvPr id="11" name="Content Placeholder 2">
            <a:extLst>
              <a:ext uri="{FF2B5EF4-FFF2-40B4-BE49-F238E27FC236}">
                <a16:creationId xmlns:a16="http://schemas.microsoft.com/office/drawing/2014/main" id="{2ACC1BA1-15F3-FD40-D019-61DAE2EF9B75}"/>
              </a:ext>
            </a:extLst>
          </p:cNvPr>
          <p:cNvSpPr txBox="1">
            <a:spLocks/>
          </p:cNvSpPr>
          <p:nvPr/>
        </p:nvSpPr>
        <p:spPr>
          <a:xfrm>
            <a:off x="550985" y="1368556"/>
            <a:ext cx="6670430" cy="6392122"/>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None/>
            </a:pPr>
            <a:r>
              <a:rPr lang="en-US" dirty="0"/>
              <a:t>The City of Lemoore Pre-Reviewed ADU Program (“Program”) is an optional and voluntary program that provides plan sets for new construction detached ADUs that have been pre-reviewed by the City of Lemoore. The plan sets are provided at no cost to the participant, helping reduce design costs and the overall time it takes to receive building permit approval. Read on to learn more about the Program.  </a:t>
            </a:r>
          </a:p>
          <a:p>
            <a:pPr marL="0" indent="0" algn="ctr">
              <a:buNone/>
            </a:pPr>
            <a:r>
              <a:rPr lang="en-US" sz="1600" dirty="0">
                <a:solidFill>
                  <a:srgbClr val="028CE2"/>
                </a:solidFill>
                <a:latin typeface="Daytona Condensed"/>
              </a:rPr>
              <a:t>- - - - - </a:t>
            </a:r>
            <a:r>
              <a:rPr lang="en-US" sz="1600" b="1" dirty="0">
                <a:solidFill>
                  <a:srgbClr val="028CE2"/>
                </a:solidFill>
                <a:latin typeface="Daytona Condensed"/>
              </a:rPr>
              <a:t>BENEFITS OF PARTICIPATING IN THE PROGRAM </a:t>
            </a:r>
            <a:r>
              <a:rPr lang="en-US" sz="1600" dirty="0">
                <a:solidFill>
                  <a:srgbClr val="028CE2"/>
                </a:solidFill>
                <a:latin typeface="Daytona Condensed"/>
              </a:rPr>
              <a:t>- - - - -</a:t>
            </a:r>
          </a:p>
          <a:p>
            <a:pPr algn="just">
              <a:spcAft>
                <a:spcPts val="0"/>
              </a:spcAft>
            </a:pPr>
            <a:r>
              <a:rPr lang="en-US" b="1" dirty="0"/>
              <a:t>Save on design costs </a:t>
            </a:r>
            <a:r>
              <a:rPr lang="en-US" dirty="0"/>
              <a:t>- save costs on architectural/ design services, structural engineering services, plan review fees.</a:t>
            </a:r>
            <a:endParaRPr lang="en-US" dirty="0">
              <a:ea typeface="Calibri"/>
              <a:cs typeface="Calibri"/>
            </a:endParaRPr>
          </a:p>
          <a:p>
            <a:pPr algn="just">
              <a:spcAft>
                <a:spcPts val="0"/>
              </a:spcAft>
            </a:pPr>
            <a:r>
              <a:rPr lang="en-US" b="1" dirty="0"/>
              <a:t>Enjoy a streamlined permitting process </a:t>
            </a:r>
            <a:r>
              <a:rPr lang="en-US" dirty="0"/>
              <a:t>- plans are already reviewed and approved.</a:t>
            </a:r>
            <a:endParaRPr lang="en-US" dirty="0">
              <a:ea typeface="Calibri"/>
              <a:cs typeface="Calibri"/>
            </a:endParaRPr>
          </a:p>
          <a:p>
            <a:pPr algn="just"/>
            <a:r>
              <a:rPr lang="en-US" b="1" dirty="0"/>
              <a:t>Don't sweat the details </a:t>
            </a:r>
            <a:r>
              <a:rPr lang="en-US" dirty="0"/>
              <a:t>- plans already meet the zoning and building code requirements.</a:t>
            </a:r>
            <a:endParaRPr lang="en-US" dirty="0">
              <a:ea typeface="Calibri"/>
              <a:cs typeface="Calibri"/>
            </a:endParaRPr>
          </a:p>
          <a:p>
            <a:pPr marL="0" indent="0" algn="ctr">
              <a:buNone/>
            </a:pPr>
            <a:r>
              <a:rPr lang="en-US" sz="1600" b="1" dirty="0">
                <a:solidFill>
                  <a:srgbClr val="028CE2"/>
                </a:solidFill>
                <a:latin typeface="Daytona Condensed"/>
              </a:rPr>
              <a:t>- - - - - HOW IT WORKS - - - - - </a:t>
            </a:r>
            <a:endParaRPr lang="en-US" sz="1600" b="1" dirty="0">
              <a:solidFill>
                <a:srgbClr val="028CE2"/>
              </a:solidFill>
              <a:latin typeface="Daytona Condensed" panose="020B0506030503040204" pitchFamily="34" charset="0"/>
            </a:endParaRPr>
          </a:p>
          <a:p>
            <a:pPr marL="0" indent="0" algn="just">
              <a:buNone/>
            </a:pPr>
            <a:r>
              <a:rPr lang="en-US" b="1" u="sng" dirty="0">
                <a:solidFill>
                  <a:schemeClr val="bg1"/>
                </a:solidFill>
              </a:rPr>
              <a:t>1. Choose Your ADU Layout &amp; Style </a:t>
            </a:r>
            <a:endParaRPr lang="en-US" b="1" u="sng" dirty="0">
              <a:solidFill>
                <a:schemeClr val="bg1"/>
              </a:solidFill>
              <a:ea typeface="Calibri"/>
              <a:cs typeface="Calibri"/>
            </a:endParaRPr>
          </a:p>
          <a:p>
            <a:pPr marL="0" indent="0" algn="just">
              <a:buNone/>
            </a:pPr>
            <a:r>
              <a:rPr lang="en-US" dirty="0"/>
              <a:t>The Program offers free plan sets for new construction detached ADUs that have been pre-reviewed by the City of Lemoore. The plans are offered in four sizes and four designs. The floor plans and elevations for each option are shown on the following pages.</a:t>
            </a:r>
          </a:p>
          <a:p>
            <a:pPr marL="0" indent="0" algn="just">
              <a:buNone/>
            </a:pPr>
            <a:r>
              <a:rPr lang="en-US" dirty="0"/>
              <a:t>To make sure that the ADU size would work on your property, refer to the City of  Lemoore </a:t>
            </a:r>
            <a:r>
              <a:rPr lang="en-US" dirty="0">
                <a:solidFill>
                  <a:srgbClr val="2491D2"/>
                </a:solidFill>
                <a:hlinkClick r:id="rId2">
                  <a:extLst>
                    <a:ext uri="{A12FA001-AC4F-418D-AE19-62706E023703}">
                      <ahyp:hlinkClr xmlns:ahyp="http://schemas.microsoft.com/office/drawing/2018/hyperlinkcolor" val="tx"/>
                    </a:ext>
                  </a:extLst>
                </a:hlinkClick>
              </a:rPr>
              <a:t>Sample Site Plan </a:t>
            </a:r>
            <a:r>
              <a:rPr lang="en-US" dirty="0"/>
              <a:t>to plot your property as it exists today and measure out the minimum requirements for setbacks. Don’t forget to account for any site constraints (Page 6). Contact the City of Lemoore Planning Division at (559) 924-6744, ext. 730 for assistance and official determination.</a:t>
            </a:r>
            <a:endParaRPr lang="en-US" dirty="0">
              <a:ea typeface="Calibri"/>
              <a:cs typeface="Calibri"/>
            </a:endParaRPr>
          </a:p>
          <a:p>
            <a:pPr marL="0" indent="0" algn="just">
              <a:buNone/>
            </a:pPr>
            <a:r>
              <a:rPr lang="en-US" b="1" u="sng" dirty="0">
                <a:solidFill>
                  <a:schemeClr val="bg1"/>
                </a:solidFill>
              </a:rPr>
              <a:t>2. Prepare Your Building Permit Application Package  </a:t>
            </a:r>
            <a:endParaRPr lang="en-US" b="1" u="sng" dirty="0">
              <a:solidFill>
                <a:schemeClr val="bg1"/>
              </a:solidFill>
              <a:ea typeface="Calibri"/>
              <a:cs typeface="Calibri"/>
            </a:endParaRPr>
          </a:p>
          <a:p>
            <a:pPr marL="0" indent="0" algn="just">
              <a:buNone/>
            </a:pPr>
            <a:r>
              <a:rPr lang="en-US" dirty="0"/>
              <a:t>Refer to the Application Process, Submittal Requirements, and Fees and Additional Requirements outlined on Pages 7-11. Program components and the responsibility of the property owner/applicant are summarized below. Contact the City of Lemoore Building Division at (559) 924-6744 for further assistance and official determination. </a:t>
            </a:r>
            <a:endParaRPr lang="en-US" sz="1200" dirty="0">
              <a:ea typeface="Calibri"/>
              <a:cs typeface="Calibri"/>
            </a:endParaRPr>
          </a:p>
        </p:txBody>
      </p:sp>
    </p:spTree>
    <p:extLst>
      <p:ext uri="{BB962C8B-B14F-4D97-AF65-F5344CB8AC3E}">
        <p14:creationId xmlns:p14="http://schemas.microsoft.com/office/powerpoint/2010/main" val="13174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red and white squares&#10;&#10;Description automatically generated">
            <a:extLst>
              <a:ext uri="{FF2B5EF4-FFF2-40B4-BE49-F238E27FC236}">
                <a16:creationId xmlns:a16="http://schemas.microsoft.com/office/drawing/2014/main" id="{435F3703-8E92-0EF0-3C2D-D1F68D487F9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19798" y="1971985"/>
            <a:ext cx="6132804" cy="4470191"/>
          </a:xfrm>
          <a:prstGeom prst="rect">
            <a:avLst/>
          </a:prstGeom>
        </p:spPr>
      </p:pic>
      <p:sp>
        <p:nvSpPr>
          <p:cNvPr id="6" name="TextBox 5">
            <a:extLst>
              <a:ext uri="{FF2B5EF4-FFF2-40B4-BE49-F238E27FC236}">
                <a16:creationId xmlns:a16="http://schemas.microsoft.com/office/drawing/2014/main" id="{98CA2EF4-76ED-0B6A-D8D6-925C0AB39B30}"/>
              </a:ext>
            </a:extLst>
          </p:cNvPr>
          <p:cNvSpPr txBox="1"/>
          <p:nvPr/>
        </p:nvSpPr>
        <p:spPr>
          <a:xfrm>
            <a:off x="691027" y="1127917"/>
            <a:ext cx="5380992" cy="553100"/>
          </a:xfrm>
          <a:prstGeom prst="rect">
            <a:avLst/>
          </a:prstGeom>
          <a:noFill/>
        </p:spPr>
        <p:txBody>
          <a:bodyPr wrap="square">
            <a:spAutoFit/>
          </a:bodyPr>
          <a:lstStyle/>
          <a:p>
            <a:pPr>
              <a:lnSpc>
                <a:spcPct val="130000"/>
              </a:lnSpc>
            </a:pPr>
            <a:r>
              <a:rPr lang="en-US" sz="1200" b="1" u="sng">
                <a:solidFill>
                  <a:srgbClr val="2491D2"/>
                </a:solidFill>
                <a:ea typeface="PMingLiU" panose="02020500000000000000" pitchFamily="18" charset="-120"/>
                <a:cs typeface="Arial" panose="020B0604020202020204" pitchFamily="34" charset="0"/>
              </a:rPr>
              <a:t>FLOOR PLAN 1</a:t>
            </a:r>
          </a:p>
          <a:p>
            <a:pPr>
              <a:lnSpc>
                <a:spcPct val="130000"/>
              </a:lnSpc>
            </a:pPr>
            <a:r>
              <a:rPr lang="en-US" sz="1200" b="1">
                <a:solidFill>
                  <a:srgbClr val="2491D2"/>
                </a:solidFill>
                <a:ea typeface="PMingLiU" panose="02020500000000000000" pitchFamily="18" charset="-120"/>
                <a:cs typeface="Arial" panose="020B0604020202020204" pitchFamily="34" charset="0"/>
              </a:rPr>
              <a:t>375 SQUARE FOOT FLOOR PLAN – STUDIO / 1 BATHROOM</a:t>
            </a:r>
            <a:endParaRPr lang="en-US" sz="1200">
              <a:solidFill>
                <a:srgbClr val="2491D2"/>
              </a:solidFill>
              <a:ea typeface="PMingLiU" panose="02020500000000000000" pitchFamily="18" charset="-120"/>
              <a:cs typeface="Arial" panose="020B0604020202020204" pitchFamily="34" charset="0"/>
            </a:endParaRPr>
          </a:p>
        </p:txBody>
      </p:sp>
      <p:sp>
        <p:nvSpPr>
          <p:cNvPr id="7" name="TextBox 6">
            <a:extLst>
              <a:ext uri="{FF2B5EF4-FFF2-40B4-BE49-F238E27FC236}">
                <a16:creationId xmlns:a16="http://schemas.microsoft.com/office/drawing/2014/main" id="{2E64A31E-6DAB-803E-BB49-F66E9CCFC054}"/>
              </a:ext>
            </a:extLst>
          </p:cNvPr>
          <p:cNvSpPr txBox="1"/>
          <p:nvPr/>
        </p:nvSpPr>
        <p:spPr>
          <a:xfrm>
            <a:off x="2437903" y="3285679"/>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BEDROOM</a:t>
            </a:r>
          </a:p>
        </p:txBody>
      </p:sp>
      <p:sp>
        <p:nvSpPr>
          <p:cNvPr id="8" name="TextBox 7">
            <a:extLst>
              <a:ext uri="{FF2B5EF4-FFF2-40B4-BE49-F238E27FC236}">
                <a16:creationId xmlns:a16="http://schemas.microsoft.com/office/drawing/2014/main" id="{AD7847FD-4DEC-267D-6D52-DFB3A471498F}"/>
              </a:ext>
            </a:extLst>
          </p:cNvPr>
          <p:cNvSpPr txBox="1"/>
          <p:nvPr/>
        </p:nvSpPr>
        <p:spPr>
          <a:xfrm>
            <a:off x="5190701" y="4878187"/>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KITCHEN</a:t>
            </a:r>
          </a:p>
        </p:txBody>
      </p:sp>
      <p:sp>
        <p:nvSpPr>
          <p:cNvPr id="9" name="TextBox 8">
            <a:extLst>
              <a:ext uri="{FF2B5EF4-FFF2-40B4-BE49-F238E27FC236}">
                <a16:creationId xmlns:a16="http://schemas.microsoft.com/office/drawing/2014/main" id="{DD7F08FB-84F4-65DA-3A64-B361944F3086}"/>
              </a:ext>
            </a:extLst>
          </p:cNvPr>
          <p:cNvSpPr txBox="1"/>
          <p:nvPr/>
        </p:nvSpPr>
        <p:spPr>
          <a:xfrm>
            <a:off x="2262084" y="4728595"/>
            <a:ext cx="1278449"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LIVING ROOM</a:t>
            </a:r>
          </a:p>
        </p:txBody>
      </p:sp>
      <p:sp>
        <p:nvSpPr>
          <p:cNvPr id="10" name="TextBox 9">
            <a:extLst>
              <a:ext uri="{FF2B5EF4-FFF2-40B4-BE49-F238E27FC236}">
                <a16:creationId xmlns:a16="http://schemas.microsoft.com/office/drawing/2014/main" id="{61027440-EDD4-12B8-7256-C13F9B5E12FE}"/>
              </a:ext>
            </a:extLst>
          </p:cNvPr>
          <p:cNvSpPr txBox="1"/>
          <p:nvPr/>
        </p:nvSpPr>
        <p:spPr>
          <a:xfrm>
            <a:off x="4822234" y="3136087"/>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BATHROOM</a:t>
            </a:r>
          </a:p>
        </p:txBody>
      </p:sp>
      <p:sp>
        <p:nvSpPr>
          <p:cNvPr id="11" name="Content Placeholder 2">
            <a:extLst>
              <a:ext uri="{FF2B5EF4-FFF2-40B4-BE49-F238E27FC236}">
                <a16:creationId xmlns:a16="http://schemas.microsoft.com/office/drawing/2014/main" id="{64B1E158-D428-200C-E9F5-8988F4F45949}"/>
              </a:ext>
            </a:extLst>
          </p:cNvPr>
          <p:cNvSpPr txBox="1">
            <a:spLocks/>
          </p:cNvSpPr>
          <p:nvPr/>
        </p:nvSpPr>
        <p:spPr>
          <a:xfrm>
            <a:off x="1007365" y="7623061"/>
            <a:ext cx="5757668" cy="1212675"/>
          </a:xfrm>
          <a:prstGeom prst="rect">
            <a:avLst/>
          </a:prstGeom>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lang="en-US" b="1">
                <a:solidFill>
                  <a:srgbClr val="2491D2"/>
                </a:solidFill>
              </a:rPr>
              <a:t>DETAILS</a:t>
            </a: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One bathroom </a:t>
            </a:r>
          </a:p>
          <a:p>
            <a:pPr marL="171450" indent="-171450">
              <a:lnSpc>
                <a:spcPct val="120000"/>
              </a:lnSpc>
              <a:spcBef>
                <a:spcPts val="0"/>
              </a:spcBef>
              <a:buFont typeface="Arial" panose="020B0604020202020204" pitchFamily="34" charset="0"/>
              <a:buChar char="•"/>
            </a:pPr>
            <a:r>
              <a:rPr lang="en-US">
                <a:solidFill>
                  <a:srgbClr val="2491D2"/>
                </a:solidFill>
              </a:rPr>
              <a:t>Kitchen with pantry closet</a:t>
            </a:r>
          </a:p>
          <a:p>
            <a:pPr marL="171450" indent="-171450">
              <a:lnSpc>
                <a:spcPct val="120000"/>
              </a:lnSpc>
              <a:spcBef>
                <a:spcPts val="0"/>
              </a:spcBef>
              <a:buFont typeface="Arial" panose="020B0604020202020204" pitchFamily="34" charset="0"/>
              <a:buChar char="•"/>
            </a:pPr>
            <a:r>
              <a:rPr lang="en-US">
                <a:solidFill>
                  <a:srgbClr val="2491D2"/>
                </a:solidFill>
              </a:rPr>
              <a:t>Washer and dryer closet (stacked) </a:t>
            </a:r>
          </a:p>
          <a:p>
            <a:pPr marL="171450" indent="-171450">
              <a:lnSpc>
                <a:spcPct val="120000"/>
              </a:lnSpc>
              <a:spcBef>
                <a:spcPts val="0"/>
              </a:spcBef>
              <a:buFont typeface="Arial" panose="020B0604020202020204" pitchFamily="34" charset="0"/>
              <a:buChar char="•"/>
            </a:pPr>
            <a:r>
              <a:rPr lang="en-US">
                <a:solidFill>
                  <a:srgbClr val="2491D2"/>
                </a:solidFill>
              </a:rPr>
              <a:t>Dining Bar</a:t>
            </a:r>
          </a:p>
          <a:p>
            <a:pPr marL="171450" indent="-171450">
              <a:lnSpc>
                <a:spcPct val="120000"/>
              </a:lnSpc>
              <a:spcBef>
                <a:spcPts val="0"/>
              </a:spcBef>
              <a:buFont typeface="Arial" panose="020B0604020202020204" pitchFamily="34" charset="0"/>
              <a:buChar char="•"/>
            </a:pP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Living Room</a:t>
            </a:r>
          </a:p>
          <a:p>
            <a:pPr marL="171450" indent="-171450">
              <a:lnSpc>
                <a:spcPct val="120000"/>
              </a:lnSpc>
              <a:spcBef>
                <a:spcPts val="0"/>
              </a:spcBef>
              <a:buFont typeface="Arial" panose="020B0604020202020204" pitchFamily="34" charset="0"/>
              <a:buChar char="•"/>
            </a:pPr>
            <a:r>
              <a:rPr lang="en-US">
                <a:solidFill>
                  <a:srgbClr val="2491D2"/>
                </a:solidFill>
              </a:rPr>
              <a:t>Bathroom with shower/tub combination</a:t>
            </a:r>
          </a:p>
        </p:txBody>
      </p:sp>
      <p:sp>
        <p:nvSpPr>
          <p:cNvPr id="16" name="Content Placeholder 2">
            <a:extLst>
              <a:ext uri="{FF2B5EF4-FFF2-40B4-BE49-F238E27FC236}">
                <a16:creationId xmlns:a16="http://schemas.microsoft.com/office/drawing/2014/main" id="{08235E7B-09BF-059C-CEBD-873D3A22D6BE}"/>
              </a:ext>
            </a:extLst>
          </p:cNvPr>
          <p:cNvSpPr txBox="1">
            <a:spLocks/>
          </p:cNvSpPr>
          <p:nvPr/>
        </p:nvSpPr>
        <p:spPr>
          <a:xfrm>
            <a:off x="550985" y="535520"/>
            <a:ext cx="6670430" cy="446808"/>
          </a:xfrm>
          <a:prstGeom prst="rect">
            <a:avLst/>
          </a:prstGeom>
          <a:noFill/>
          <a:effectLst>
            <a:softEdge rad="38100"/>
          </a:effectLst>
        </p:spPr>
        <p:txBody>
          <a:bodyPr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spcAft>
                <a:spcPts val="0"/>
              </a:spcAft>
              <a:buNone/>
            </a:pPr>
            <a:r>
              <a:rPr lang="en-US" sz="1600" b="1">
                <a:solidFill>
                  <a:schemeClr val="bg1"/>
                </a:solidFill>
                <a:latin typeface="Daytona Condensed" panose="020B0506030503040204" pitchFamily="34" charset="0"/>
              </a:rPr>
              <a:t>- - - - - FLOOR PLANS - - - - -</a:t>
            </a:r>
            <a:endParaRPr lang="en-US">
              <a:solidFill>
                <a:schemeClr val="bg1"/>
              </a:solidFill>
              <a:latin typeface="Daytona Condensed" panose="020B0506030503040204" pitchFamily="34" charset="0"/>
            </a:endParaRPr>
          </a:p>
        </p:txBody>
      </p:sp>
      <p:sp>
        <p:nvSpPr>
          <p:cNvPr id="23" name="Title 1">
            <a:extLst>
              <a:ext uri="{FF2B5EF4-FFF2-40B4-BE49-F238E27FC236}">
                <a16:creationId xmlns:a16="http://schemas.microsoft.com/office/drawing/2014/main" id="{635F911C-7C18-F145-5C7E-4F4682222725}"/>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12</a:t>
            </a:r>
          </a:p>
        </p:txBody>
      </p:sp>
      <p:pic>
        <p:nvPicPr>
          <p:cNvPr id="25" name="Picture 24">
            <a:extLst>
              <a:ext uri="{FF2B5EF4-FFF2-40B4-BE49-F238E27FC236}">
                <a16:creationId xmlns:a16="http://schemas.microsoft.com/office/drawing/2014/main" id="{50C6182A-09CA-308F-6500-A9BB04028F4C}"/>
              </a:ext>
            </a:extLst>
          </p:cNvPr>
          <p:cNvPicPr>
            <a:picLocks noChangeAspect="1"/>
          </p:cNvPicPr>
          <p:nvPr/>
        </p:nvPicPr>
        <p:blipFill>
          <a:blip r:embed="rId4"/>
          <a:stretch>
            <a:fillRect/>
          </a:stretch>
        </p:blipFill>
        <p:spPr>
          <a:xfrm>
            <a:off x="5673673" y="6125601"/>
            <a:ext cx="959825" cy="1670245"/>
          </a:xfrm>
          <a:prstGeom prst="rect">
            <a:avLst/>
          </a:prstGeom>
        </p:spPr>
      </p:pic>
    </p:spTree>
    <p:extLst>
      <p:ext uri="{BB962C8B-B14F-4D97-AF65-F5344CB8AC3E}">
        <p14:creationId xmlns:p14="http://schemas.microsoft.com/office/powerpoint/2010/main" val="1609938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73F161-5018-5126-BFF2-7C22A13AE0BD}"/>
              </a:ext>
            </a:extLst>
          </p:cNvPr>
          <p:cNvSpPr txBox="1"/>
          <p:nvPr/>
        </p:nvSpPr>
        <p:spPr>
          <a:xfrm>
            <a:off x="691027" y="1127917"/>
            <a:ext cx="5380992" cy="553100"/>
          </a:xfrm>
          <a:prstGeom prst="rect">
            <a:avLst/>
          </a:prstGeom>
          <a:noFill/>
        </p:spPr>
        <p:txBody>
          <a:bodyPr wrap="square">
            <a:spAutoFit/>
          </a:bodyPr>
          <a:lstStyle/>
          <a:p>
            <a:pPr>
              <a:lnSpc>
                <a:spcPct val="130000"/>
              </a:lnSpc>
            </a:pPr>
            <a:r>
              <a:rPr lang="en-US" sz="1200" b="1" u="sng">
                <a:solidFill>
                  <a:srgbClr val="2491D2"/>
                </a:solidFill>
                <a:ea typeface="PMingLiU" panose="02020500000000000000" pitchFamily="18" charset="-120"/>
                <a:cs typeface="Arial" panose="020B0604020202020204" pitchFamily="34" charset="0"/>
              </a:rPr>
              <a:t>FLOOR PLAN 2</a:t>
            </a:r>
          </a:p>
          <a:p>
            <a:pPr>
              <a:lnSpc>
                <a:spcPct val="130000"/>
              </a:lnSpc>
            </a:pPr>
            <a:r>
              <a:rPr lang="en-US" sz="1200" b="1">
                <a:solidFill>
                  <a:srgbClr val="2491D2"/>
                </a:solidFill>
                <a:ea typeface="PMingLiU" panose="02020500000000000000" pitchFamily="18" charset="-120"/>
                <a:cs typeface="Arial" panose="020B0604020202020204" pitchFamily="34" charset="0"/>
              </a:rPr>
              <a:t>550 SQUARE FOOT FLOOR PLAN – 1 BEDROOM / 1 BATHROOM</a:t>
            </a:r>
            <a:endParaRPr lang="en-US" sz="1200">
              <a:solidFill>
                <a:srgbClr val="2491D2"/>
              </a:solidFill>
              <a:ea typeface="PMingLiU" panose="02020500000000000000" pitchFamily="18" charset="-120"/>
              <a:cs typeface="Arial" panose="020B0604020202020204" pitchFamily="34" charset="0"/>
            </a:endParaRPr>
          </a:p>
        </p:txBody>
      </p:sp>
      <p:sp>
        <p:nvSpPr>
          <p:cNvPr id="3" name="Title 1">
            <a:extLst>
              <a:ext uri="{FF2B5EF4-FFF2-40B4-BE49-F238E27FC236}">
                <a16:creationId xmlns:a16="http://schemas.microsoft.com/office/drawing/2014/main" id="{20753494-9562-AFCB-8866-DAACCBE5FCED}"/>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13</a:t>
            </a:r>
          </a:p>
        </p:txBody>
      </p:sp>
      <p:pic>
        <p:nvPicPr>
          <p:cNvPr id="4" name="Picture 3" descr="A black and white drawing of a kitchen&#10;&#10;Description automatically generated">
            <a:extLst>
              <a:ext uri="{FF2B5EF4-FFF2-40B4-BE49-F238E27FC236}">
                <a16:creationId xmlns:a16="http://schemas.microsoft.com/office/drawing/2014/main" id="{EFA68425-C15D-7F50-9640-7F9135D5004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37792" y="1862886"/>
            <a:ext cx="6184194" cy="5780166"/>
          </a:xfrm>
          <a:prstGeom prst="rect">
            <a:avLst/>
          </a:prstGeom>
        </p:spPr>
      </p:pic>
      <p:sp>
        <p:nvSpPr>
          <p:cNvPr id="5" name="TextBox 4">
            <a:extLst>
              <a:ext uri="{FF2B5EF4-FFF2-40B4-BE49-F238E27FC236}">
                <a16:creationId xmlns:a16="http://schemas.microsoft.com/office/drawing/2014/main" id="{BB93F56F-26CD-4704-99C1-A923C89367E6}"/>
              </a:ext>
            </a:extLst>
          </p:cNvPr>
          <p:cNvSpPr txBox="1"/>
          <p:nvPr/>
        </p:nvSpPr>
        <p:spPr>
          <a:xfrm>
            <a:off x="1999401" y="3278863"/>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BEDROOM</a:t>
            </a:r>
          </a:p>
        </p:txBody>
      </p:sp>
      <p:sp>
        <p:nvSpPr>
          <p:cNvPr id="6" name="TextBox 5">
            <a:extLst>
              <a:ext uri="{FF2B5EF4-FFF2-40B4-BE49-F238E27FC236}">
                <a16:creationId xmlns:a16="http://schemas.microsoft.com/office/drawing/2014/main" id="{0A405E8D-3811-C6B5-0363-1E625582FB9A}"/>
              </a:ext>
            </a:extLst>
          </p:cNvPr>
          <p:cNvSpPr txBox="1"/>
          <p:nvPr/>
        </p:nvSpPr>
        <p:spPr>
          <a:xfrm>
            <a:off x="4551792" y="2996926"/>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KITCHEN</a:t>
            </a:r>
          </a:p>
        </p:txBody>
      </p:sp>
      <p:sp>
        <p:nvSpPr>
          <p:cNvPr id="7" name="TextBox 6">
            <a:extLst>
              <a:ext uri="{FF2B5EF4-FFF2-40B4-BE49-F238E27FC236}">
                <a16:creationId xmlns:a16="http://schemas.microsoft.com/office/drawing/2014/main" id="{AC8CEB9D-DB63-1935-82E8-17B6FEABB9FD}"/>
              </a:ext>
            </a:extLst>
          </p:cNvPr>
          <p:cNvSpPr txBox="1"/>
          <p:nvPr/>
        </p:nvSpPr>
        <p:spPr>
          <a:xfrm>
            <a:off x="4757702" y="5853266"/>
            <a:ext cx="1278449"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LIVING ROOM</a:t>
            </a:r>
          </a:p>
        </p:txBody>
      </p:sp>
      <p:sp>
        <p:nvSpPr>
          <p:cNvPr id="8" name="TextBox 7">
            <a:extLst>
              <a:ext uri="{FF2B5EF4-FFF2-40B4-BE49-F238E27FC236}">
                <a16:creationId xmlns:a16="http://schemas.microsoft.com/office/drawing/2014/main" id="{BA921309-B918-D42B-F5A6-A18C9F3767AE}"/>
              </a:ext>
            </a:extLst>
          </p:cNvPr>
          <p:cNvSpPr txBox="1"/>
          <p:nvPr/>
        </p:nvSpPr>
        <p:spPr>
          <a:xfrm>
            <a:off x="1759676" y="6101684"/>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BATHROOM</a:t>
            </a:r>
          </a:p>
        </p:txBody>
      </p:sp>
      <p:sp>
        <p:nvSpPr>
          <p:cNvPr id="10" name="Content Placeholder 2">
            <a:extLst>
              <a:ext uri="{FF2B5EF4-FFF2-40B4-BE49-F238E27FC236}">
                <a16:creationId xmlns:a16="http://schemas.microsoft.com/office/drawing/2014/main" id="{9A05AE71-1007-AB5D-A419-34FFAFA871EB}"/>
              </a:ext>
            </a:extLst>
          </p:cNvPr>
          <p:cNvSpPr txBox="1">
            <a:spLocks/>
          </p:cNvSpPr>
          <p:nvPr/>
        </p:nvSpPr>
        <p:spPr>
          <a:xfrm>
            <a:off x="1007365" y="7623061"/>
            <a:ext cx="5757668" cy="1212675"/>
          </a:xfrm>
          <a:prstGeom prst="rect">
            <a:avLst/>
          </a:prstGeom>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lang="en-US" b="1">
                <a:solidFill>
                  <a:srgbClr val="2491D2"/>
                </a:solidFill>
              </a:rPr>
              <a:t>DETAILS</a:t>
            </a: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One bedroom</a:t>
            </a:r>
          </a:p>
          <a:p>
            <a:pPr marL="171450" indent="-171450">
              <a:lnSpc>
                <a:spcPct val="120000"/>
              </a:lnSpc>
              <a:spcBef>
                <a:spcPts val="0"/>
              </a:spcBef>
              <a:buFont typeface="Arial" panose="020B0604020202020204" pitchFamily="34" charset="0"/>
              <a:buChar char="•"/>
            </a:pPr>
            <a:r>
              <a:rPr lang="en-US">
                <a:solidFill>
                  <a:srgbClr val="2491D2"/>
                </a:solidFill>
              </a:rPr>
              <a:t>One bathroom </a:t>
            </a:r>
          </a:p>
          <a:p>
            <a:pPr marL="171450" indent="-171450">
              <a:lnSpc>
                <a:spcPct val="120000"/>
              </a:lnSpc>
              <a:spcBef>
                <a:spcPts val="0"/>
              </a:spcBef>
              <a:buFont typeface="Arial" panose="020B0604020202020204" pitchFamily="34" charset="0"/>
              <a:buChar char="•"/>
            </a:pPr>
            <a:r>
              <a:rPr lang="en-US">
                <a:solidFill>
                  <a:srgbClr val="2491D2"/>
                </a:solidFill>
              </a:rPr>
              <a:t>Kitchen with pantry closet</a:t>
            </a:r>
          </a:p>
          <a:p>
            <a:pPr marL="171450" indent="-171450">
              <a:lnSpc>
                <a:spcPct val="120000"/>
              </a:lnSpc>
              <a:spcBef>
                <a:spcPts val="0"/>
              </a:spcBef>
              <a:buFont typeface="Arial" panose="020B0604020202020204" pitchFamily="34" charset="0"/>
              <a:buChar char="•"/>
            </a:pPr>
            <a:r>
              <a:rPr lang="en-US">
                <a:solidFill>
                  <a:srgbClr val="2491D2"/>
                </a:solidFill>
              </a:rPr>
              <a:t>Washer and dryer closet (stacked) </a:t>
            </a:r>
          </a:p>
          <a:p>
            <a:pPr marL="171450" indent="-171450">
              <a:lnSpc>
                <a:spcPct val="120000"/>
              </a:lnSpc>
              <a:spcBef>
                <a:spcPts val="0"/>
              </a:spcBef>
              <a:buFont typeface="Arial" panose="020B0604020202020204" pitchFamily="34" charset="0"/>
              <a:buChar char="•"/>
            </a:pP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Dining Bar</a:t>
            </a:r>
          </a:p>
          <a:p>
            <a:pPr marL="171450" indent="-171450">
              <a:lnSpc>
                <a:spcPct val="120000"/>
              </a:lnSpc>
              <a:spcBef>
                <a:spcPts val="0"/>
              </a:spcBef>
              <a:buFont typeface="Arial" panose="020B0604020202020204" pitchFamily="34" charset="0"/>
              <a:buChar char="•"/>
            </a:pPr>
            <a:r>
              <a:rPr lang="en-US">
                <a:solidFill>
                  <a:srgbClr val="2491D2"/>
                </a:solidFill>
              </a:rPr>
              <a:t>Living Room</a:t>
            </a:r>
          </a:p>
          <a:p>
            <a:pPr marL="171450" indent="-171450">
              <a:lnSpc>
                <a:spcPct val="120000"/>
              </a:lnSpc>
              <a:spcBef>
                <a:spcPts val="0"/>
              </a:spcBef>
              <a:buFont typeface="Arial" panose="020B0604020202020204" pitchFamily="34" charset="0"/>
              <a:buChar char="•"/>
            </a:pPr>
            <a:r>
              <a:rPr lang="en-US">
                <a:solidFill>
                  <a:srgbClr val="2491D2"/>
                </a:solidFill>
              </a:rPr>
              <a:t>Bathroom with shower/tub </a:t>
            </a:r>
          </a:p>
          <a:p>
            <a:pPr>
              <a:lnSpc>
                <a:spcPct val="120000"/>
              </a:lnSpc>
              <a:spcBef>
                <a:spcPts val="0"/>
              </a:spcBef>
            </a:pPr>
            <a:r>
              <a:rPr lang="en-US">
                <a:solidFill>
                  <a:srgbClr val="2491D2"/>
                </a:solidFill>
              </a:rPr>
              <a:t>     combination</a:t>
            </a:r>
          </a:p>
        </p:txBody>
      </p:sp>
      <p:pic>
        <p:nvPicPr>
          <p:cNvPr id="12" name="Picture 11">
            <a:extLst>
              <a:ext uri="{FF2B5EF4-FFF2-40B4-BE49-F238E27FC236}">
                <a16:creationId xmlns:a16="http://schemas.microsoft.com/office/drawing/2014/main" id="{6E4EEE33-1FF4-15E4-E0F9-7D48E1B0E7E0}"/>
              </a:ext>
            </a:extLst>
          </p:cNvPr>
          <p:cNvPicPr>
            <a:picLocks noChangeAspect="1"/>
          </p:cNvPicPr>
          <p:nvPr/>
        </p:nvPicPr>
        <p:blipFill>
          <a:blip r:embed="rId4"/>
          <a:stretch>
            <a:fillRect/>
          </a:stretch>
        </p:blipFill>
        <p:spPr>
          <a:xfrm>
            <a:off x="5972583" y="7478775"/>
            <a:ext cx="962025" cy="1562100"/>
          </a:xfrm>
          <a:prstGeom prst="rect">
            <a:avLst/>
          </a:prstGeom>
        </p:spPr>
      </p:pic>
    </p:spTree>
    <p:extLst>
      <p:ext uri="{BB962C8B-B14F-4D97-AF65-F5344CB8AC3E}">
        <p14:creationId xmlns:p14="http://schemas.microsoft.com/office/powerpoint/2010/main" val="3145741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26721C9A-39AA-EE5C-7BEB-7469DB09F29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563376" y="2250830"/>
            <a:ext cx="6645647" cy="4230250"/>
          </a:xfrm>
          <a:prstGeom prst="rect">
            <a:avLst/>
          </a:prstGeom>
        </p:spPr>
      </p:pic>
      <p:sp>
        <p:nvSpPr>
          <p:cNvPr id="3" name="TextBox 2">
            <a:extLst>
              <a:ext uri="{FF2B5EF4-FFF2-40B4-BE49-F238E27FC236}">
                <a16:creationId xmlns:a16="http://schemas.microsoft.com/office/drawing/2014/main" id="{958DCE2A-B6A6-AFF7-A3D6-A1D8E69E9930}"/>
              </a:ext>
            </a:extLst>
          </p:cNvPr>
          <p:cNvSpPr txBox="1"/>
          <p:nvPr/>
        </p:nvSpPr>
        <p:spPr>
          <a:xfrm>
            <a:off x="1436693" y="3476480"/>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BEDROOM</a:t>
            </a:r>
          </a:p>
        </p:txBody>
      </p:sp>
      <p:sp>
        <p:nvSpPr>
          <p:cNvPr id="4" name="TextBox 3">
            <a:extLst>
              <a:ext uri="{FF2B5EF4-FFF2-40B4-BE49-F238E27FC236}">
                <a16:creationId xmlns:a16="http://schemas.microsoft.com/office/drawing/2014/main" id="{86FEFE19-1499-18B2-8E76-319594593274}"/>
              </a:ext>
            </a:extLst>
          </p:cNvPr>
          <p:cNvSpPr txBox="1"/>
          <p:nvPr/>
        </p:nvSpPr>
        <p:spPr>
          <a:xfrm>
            <a:off x="5188869" y="3476480"/>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KITCHEN</a:t>
            </a:r>
          </a:p>
        </p:txBody>
      </p:sp>
      <p:sp>
        <p:nvSpPr>
          <p:cNvPr id="5" name="TextBox 4">
            <a:extLst>
              <a:ext uri="{FF2B5EF4-FFF2-40B4-BE49-F238E27FC236}">
                <a16:creationId xmlns:a16="http://schemas.microsoft.com/office/drawing/2014/main" id="{673DDAD3-7E99-4484-33FD-AB98EA7B8D69}"/>
              </a:ext>
            </a:extLst>
          </p:cNvPr>
          <p:cNvSpPr txBox="1"/>
          <p:nvPr/>
        </p:nvSpPr>
        <p:spPr>
          <a:xfrm>
            <a:off x="4745979" y="5033693"/>
            <a:ext cx="1278449"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LIVING ROOM</a:t>
            </a:r>
          </a:p>
        </p:txBody>
      </p:sp>
      <p:sp>
        <p:nvSpPr>
          <p:cNvPr id="6" name="TextBox 5">
            <a:extLst>
              <a:ext uri="{FF2B5EF4-FFF2-40B4-BE49-F238E27FC236}">
                <a16:creationId xmlns:a16="http://schemas.microsoft.com/office/drawing/2014/main" id="{F6043D03-5B8A-F775-3A84-DB67FC540AA9}"/>
              </a:ext>
            </a:extLst>
          </p:cNvPr>
          <p:cNvSpPr txBox="1"/>
          <p:nvPr/>
        </p:nvSpPr>
        <p:spPr>
          <a:xfrm>
            <a:off x="3221223" y="3177296"/>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BATHROOM</a:t>
            </a:r>
          </a:p>
        </p:txBody>
      </p:sp>
      <p:sp>
        <p:nvSpPr>
          <p:cNvPr id="7" name="TextBox 6">
            <a:extLst>
              <a:ext uri="{FF2B5EF4-FFF2-40B4-BE49-F238E27FC236}">
                <a16:creationId xmlns:a16="http://schemas.microsoft.com/office/drawing/2014/main" id="{5512C505-CF13-9255-C9BF-E5CAB6F5B73C}"/>
              </a:ext>
            </a:extLst>
          </p:cNvPr>
          <p:cNvSpPr txBox="1"/>
          <p:nvPr/>
        </p:nvSpPr>
        <p:spPr>
          <a:xfrm>
            <a:off x="1436693" y="4978780"/>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BEDROOM</a:t>
            </a:r>
          </a:p>
        </p:txBody>
      </p:sp>
      <p:sp>
        <p:nvSpPr>
          <p:cNvPr id="9" name="TextBox 8">
            <a:extLst>
              <a:ext uri="{FF2B5EF4-FFF2-40B4-BE49-F238E27FC236}">
                <a16:creationId xmlns:a16="http://schemas.microsoft.com/office/drawing/2014/main" id="{410367ED-16DF-6C0E-4BBF-1C08E872842A}"/>
              </a:ext>
            </a:extLst>
          </p:cNvPr>
          <p:cNvSpPr txBox="1"/>
          <p:nvPr/>
        </p:nvSpPr>
        <p:spPr>
          <a:xfrm>
            <a:off x="691027" y="1127917"/>
            <a:ext cx="5380992" cy="553100"/>
          </a:xfrm>
          <a:prstGeom prst="rect">
            <a:avLst/>
          </a:prstGeom>
          <a:noFill/>
        </p:spPr>
        <p:txBody>
          <a:bodyPr wrap="square">
            <a:spAutoFit/>
          </a:bodyPr>
          <a:lstStyle/>
          <a:p>
            <a:pPr>
              <a:lnSpc>
                <a:spcPct val="130000"/>
              </a:lnSpc>
            </a:pPr>
            <a:r>
              <a:rPr lang="en-US" sz="1200" b="1" u="sng">
                <a:solidFill>
                  <a:srgbClr val="2491D2"/>
                </a:solidFill>
                <a:ea typeface="PMingLiU" panose="02020500000000000000" pitchFamily="18" charset="-120"/>
                <a:cs typeface="Arial" panose="020B0604020202020204" pitchFamily="34" charset="0"/>
              </a:rPr>
              <a:t>FLOOR PLAN 3</a:t>
            </a:r>
          </a:p>
          <a:p>
            <a:pPr>
              <a:lnSpc>
                <a:spcPct val="130000"/>
              </a:lnSpc>
            </a:pPr>
            <a:r>
              <a:rPr lang="en-US" sz="1200" b="1">
                <a:solidFill>
                  <a:srgbClr val="2491D2"/>
                </a:solidFill>
                <a:ea typeface="PMingLiU" panose="02020500000000000000" pitchFamily="18" charset="-120"/>
                <a:cs typeface="Arial" panose="020B0604020202020204" pitchFamily="34" charset="0"/>
              </a:rPr>
              <a:t>743 SQUARE FOOT FLOOR PLAN – 2 BEDROOMS / 1 BATHROOM</a:t>
            </a:r>
            <a:endParaRPr lang="en-US" sz="1200">
              <a:solidFill>
                <a:srgbClr val="2491D2"/>
              </a:solidFill>
              <a:ea typeface="PMingLiU" panose="02020500000000000000" pitchFamily="18" charset="-120"/>
              <a:cs typeface="Arial" panose="020B0604020202020204" pitchFamily="34" charset="0"/>
            </a:endParaRPr>
          </a:p>
        </p:txBody>
      </p:sp>
      <p:sp>
        <p:nvSpPr>
          <p:cNvPr id="10" name="Content Placeholder 2">
            <a:extLst>
              <a:ext uri="{FF2B5EF4-FFF2-40B4-BE49-F238E27FC236}">
                <a16:creationId xmlns:a16="http://schemas.microsoft.com/office/drawing/2014/main" id="{1E98E462-8DBF-C85D-713C-67626604870A}"/>
              </a:ext>
            </a:extLst>
          </p:cNvPr>
          <p:cNvSpPr txBox="1">
            <a:spLocks/>
          </p:cNvSpPr>
          <p:nvPr/>
        </p:nvSpPr>
        <p:spPr>
          <a:xfrm>
            <a:off x="1007365" y="7623061"/>
            <a:ext cx="5757668" cy="1212675"/>
          </a:xfrm>
          <a:prstGeom prst="rect">
            <a:avLst/>
          </a:prstGeom>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lang="en-US" b="1">
                <a:solidFill>
                  <a:srgbClr val="2491D2"/>
                </a:solidFill>
              </a:rPr>
              <a:t>DETAILS</a:t>
            </a: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Two bedrooms</a:t>
            </a:r>
          </a:p>
          <a:p>
            <a:pPr marL="171450" indent="-171450">
              <a:lnSpc>
                <a:spcPct val="120000"/>
              </a:lnSpc>
              <a:spcBef>
                <a:spcPts val="0"/>
              </a:spcBef>
              <a:buFont typeface="Arial" panose="020B0604020202020204" pitchFamily="34" charset="0"/>
              <a:buChar char="•"/>
            </a:pPr>
            <a:r>
              <a:rPr lang="en-US">
                <a:solidFill>
                  <a:srgbClr val="2491D2"/>
                </a:solidFill>
              </a:rPr>
              <a:t>One bathroom </a:t>
            </a:r>
          </a:p>
          <a:p>
            <a:pPr marL="171450" indent="-171450">
              <a:lnSpc>
                <a:spcPct val="120000"/>
              </a:lnSpc>
              <a:spcBef>
                <a:spcPts val="0"/>
              </a:spcBef>
              <a:buFont typeface="Arial" panose="020B0604020202020204" pitchFamily="34" charset="0"/>
              <a:buChar char="•"/>
            </a:pPr>
            <a:r>
              <a:rPr lang="en-US">
                <a:solidFill>
                  <a:srgbClr val="2491D2"/>
                </a:solidFill>
              </a:rPr>
              <a:t>Kitchen with pantry closet</a:t>
            </a:r>
          </a:p>
          <a:p>
            <a:pPr marL="171450" indent="-171450">
              <a:lnSpc>
                <a:spcPct val="120000"/>
              </a:lnSpc>
              <a:spcBef>
                <a:spcPts val="0"/>
              </a:spcBef>
              <a:buFont typeface="Arial" panose="020B0604020202020204" pitchFamily="34" charset="0"/>
              <a:buChar char="•"/>
            </a:pPr>
            <a:r>
              <a:rPr lang="en-US">
                <a:solidFill>
                  <a:srgbClr val="2491D2"/>
                </a:solidFill>
              </a:rPr>
              <a:t>Washer and dryer closet (side-by-side) </a:t>
            </a:r>
          </a:p>
          <a:p>
            <a:pPr marL="171450" indent="-171450">
              <a:lnSpc>
                <a:spcPct val="120000"/>
              </a:lnSpc>
              <a:spcBef>
                <a:spcPts val="0"/>
              </a:spcBef>
              <a:buFont typeface="Arial" panose="020B0604020202020204" pitchFamily="34" charset="0"/>
              <a:buChar char="•"/>
            </a:pP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Dining Room</a:t>
            </a:r>
          </a:p>
          <a:p>
            <a:pPr marL="171450" indent="-171450">
              <a:lnSpc>
                <a:spcPct val="120000"/>
              </a:lnSpc>
              <a:spcBef>
                <a:spcPts val="0"/>
              </a:spcBef>
              <a:buFont typeface="Arial" panose="020B0604020202020204" pitchFamily="34" charset="0"/>
              <a:buChar char="•"/>
            </a:pPr>
            <a:r>
              <a:rPr lang="en-US">
                <a:solidFill>
                  <a:srgbClr val="2491D2"/>
                </a:solidFill>
              </a:rPr>
              <a:t>Living Room</a:t>
            </a:r>
          </a:p>
          <a:p>
            <a:pPr marL="171450" indent="-171450">
              <a:lnSpc>
                <a:spcPct val="120000"/>
              </a:lnSpc>
              <a:spcBef>
                <a:spcPts val="0"/>
              </a:spcBef>
              <a:buFont typeface="Arial" panose="020B0604020202020204" pitchFamily="34" charset="0"/>
              <a:buChar char="•"/>
            </a:pPr>
            <a:r>
              <a:rPr lang="en-US">
                <a:solidFill>
                  <a:srgbClr val="2491D2"/>
                </a:solidFill>
              </a:rPr>
              <a:t>Bathroom with shower/tub combination</a:t>
            </a:r>
          </a:p>
          <a:p>
            <a:pPr marL="171450" indent="-171450">
              <a:lnSpc>
                <a:spcPct val="120000"/>
              </a:lnSpc>
              <a:spcBef>
                <a:spcPts val="0"/>
              </a:spcBef>
              <a:buFont typeface="Arial" panose="020B0604020202020204" pitchFamily="34" charset="0"/>
              <a:buChar char="•"/>
            </a:pPr>
            <a:endParaRPr lang="en-US">
              <a:solidFill>
                <a:srgbClr val="2491D2"/>
              </a:solidFill>
            </a:endParaRPr>
          </a:p>
        </p:txBody>
      </p:sp>
      <p:sp>
        <p:nvSpPr>
          <p:cNvPr id="11" name="Title 1">
            <a:extLst>
              <a:ext uri="{FF2B5EF4-FFF2-40B4-BE49-F238E27FC236}">
                <a16:creationId xmlns:a16="http://schemas.microsoft.com/office/drawing/2014/main" id="{66954AF6-3B3B-C707-839A-8A0348E1A23B}"/>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14</a:t>
            </a:r>
          </a:p>
        </p:txBody>
      </p:sp>
      <p:pic>
        <p:nvPicPr>
          <p:cNvPr id="13" name="Picture 12">
            <a:extLst>
              <a:ext uri="{FF2B5EF4-FFF2-40B4-BE49-F238E27FC236}">
                <a16:creationId xmlns:a16="http://schemas.microsoft.com/office/drawing/2014/main" id="{641F857F-1602-1013-896E-CB00755B77A0}"/>
              </a:ext>
            </a:extLst>
          </p:cNvPr>
          <p:cNvPicPr>
            <a:picLocks noChangeAspect="1"/>
          </p:cNvPicPr>
          <p:nvPr/>
        </p:nvPicPr>
        <p:blipFill>
          <a:blip r:embed="rId4"/>
          <a:stretch>
            <a:fillRect/>
          </a:stretch>
        </p:blipFill>
        <p:spPr>
          <a:xfrm>
            <a:off x="5655594" y="6333888"/>
            <a:ext cx="1038071" cy="1641847"/>
          </a:xfrm>
          <a:prstGeom prst="rect">
            <a:avLst/>
          </a:prstGeom>
        </p:spPr>
      </p:pic>
    </p:spTree>
    <p:extLst>
      <p:ext uri="{BB962C8B-B14F-4D97-AF65-F5344CB8AC3E}">
        <p14:creationId xmlns:p14="http://schemas.microsoft.com/office/powerpoint/2010/main" val="3757369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7AE1F8-9D9B-781D-AC44-FF3887510505}"/>
              </a:ext>
            </a:extLst>
          </p:cNvPr>
          <p:cNvSpPr txBox="1"/>
          <p:nvPr/>
        </p:nvSpPr>
        <p:spPr>
          <a:xfrm>
            <a:off x="691027" y="1115363"/>
            <a:ext cx="5380992" cy="553100"/>
          </a:xfrm>
          <a:prstGeom prst="rect">
            <a:avLst/>
          </a:prstGeom>
          <a:noFill/>
        </p:spPr>
        <p:txBody>
          <a:bodyPr wrap="square">
            <a:spAutoFit/>
          </a:bodyPr>
          <a:lstStyle/>
          <a:p>
            <a:pPr>
              <a:lnSpc>
                <a:spcPct val="130000"/>
              </a:lnSpc>
            </a:pPr>
            <a:r>
              <a:rPr lang="en-US" sz="1200" b="1" u="sng">
                <a:solidFill>
                  <a:srgbClr val="2491D2"/>
                </a:solidFill>
                <a:ea typeface="PMingLiU" panose="02020500000000000000" pitchFamily="18" charset="-120"/>
                <a:cs typeface="Arial" panose="020B0604020202020204" pitchFamily="34" charset="0"/>
              </a:rPr>
              <a:t>FLOOR PLAN 4</a:t>
            </a:r>
          </a:p>
          <a:p>
            <a:pPr>
              <a:lnSpc>
                <a:spcPct val="130000"/>
              </a:lnSpc>
            </a:pPr>
            <a:r>
              <a:rPr lang="en-US" sz="1200" b="1">
                <a:solidFill>
                  <a:srgbClr val="2491D2"/>
                </a:solidFill>
                <a:ea typeface="PMingLiU" panose="02020500000000000000" pitchFamily="18" charset="-120"/>
                <a:cs typeface="Arial" panose="020B0604020202020204" pitchFamily="34" charset="0"/>
              </a:rPr>
              <a:t>908 SQUARE FOOT FLOOR PLAN – 2 BEDROOMS / 1 BATHROOM</a:t>
            </a:r>
            <a:endParaRPr lang="en-US" sz="1200">
              <a:solidFill>
                <a:srgbClr val="2491D2"/>
              </a:solidFill>
              <a:ea typeface="PMingLiU" panose="02020500000000000000" pitchFamily="18" charset="-120"/>
              <a:cs typeface="Arial" panose="020B0604020202020204" pitchFamily="34" charset="0"/>
            </a:endParaRPr>
          </a:p>
        </p:txBody>
      </p:sp>
      <p:sp>
        <p:nvSpPr>
          <p:cNvPr id="3" name="Content Placeholder 2">
            <a:extLst>
              <a:ext uri="{FF2B5EF4-FFF2-40B4-BE49-F238E27FC236}">
                <a16:creationId xmlns:a16="http://schemas.microsoft.com/office/drawing/2014/main" id="{99754335-15D8-0019-40E4-712752EF2CB3}"/>
              </a:ext>
            </a:extLst>
          </p:cNvPr>
          <p:cNvSpPr txBox="1">
            <a:spLocks/>
          </p:cNvSpPr>
          <p:nvPr/>
        </p:nvSpPr>
        <p:spPr>
          <a:xfrm>
            <a:off x="1007365" y="7623061"/>
            <a:ext cx="5757668" cy="1212675"/>
          </a:xfrm>
          <a:prstGeom prst="rect">
            <a:avLst/>
          </a:prstGeom>
        </p:spPr>
        <p:txBody>
          <a:bodyPr vert="horz" lIns="91440" tIns="45720" rIns="91440" bIns="45720" numCol="2"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pPr>
            <a:r>
              <a:rPr lang="en-US" b="1">
                <a:solidFill>
                  <a:srgbClr val="2491D2"/>
                </a:solidFill>
              </a:rPr>
              <a:t>DETAILS</a:t>
            </a: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Two bedrooms</a:t>
            </a:r>
          </a:p>
          <a:p>
            <a:pPr marL="171450" indent="-171450">
              <a:lnSpc>
                <a:spcPct val="120000"/>
              </a:lnSpc>
              <a:spcBef>
                <a:spcPts val="0"/>
              </a:spcBef>
              <a:buFont typeface="Arial" panose="020B0604020202020204" pitchFamily="34" charset="0"/>
              <a:buChar char="•"/>
            </a:pPr>
            <a:r>
              <a:rPr lang="en-US">
                <a:solidFill>
                  <a:srgbClr val="2491D2"/>
                </a:solidFill>
              </a:rPr>
              <a:t>One bathroom </a:t>
            </a:r>
          </a:p>
          <a:p>
            <a:pPr marL="171450" indent="-171450">
              <a:lnSpc>
                <a:spcPct val="120000"/>
              </a:lnSpc>
              <a:spcBef>
                <a:spcPts val="0"/>
              </a:spcBef>
              <a:buFont typeface="Arial" panose="020B0604020202020204" pitchFamily="34" charset="0"/>
              <a:buChar char="•"/>
            </a:pPr>
            <a:r>
              <a:rPr lang="en-US">
                <a:solidFill>
                  <a:srgbClr val="2491D2"/>
                </a:solidFill>
              </a:rPr>
              <a:t>Kitchen with pantry closet</a:t>
            </a:r>
          </a:p>
          <a:p>
            <a:pPr marL="171450" indent="-171450">
              <a:lnSpc>
                <a:spcPct val="120000"/>
              </a:lnSpc>
              <a:spcBef>
                <a:spcPts val="0"/>
              </a:spcBef>
              <a:buFont typeface="Arial" panose="020B0604020202020204" pitchFamily="34" charset="0"/>
              <a:buChar char="•"/>
            </a:pPr>
            <a:r>
              <a:rPr lang="en-US">
                <a:solidFill>
                  <a:srgbClr val="2491D2"/>
                </a:solidFill>
              </a:rPr>
              <a:t>Washer and dryer closet (side-by-side) </a:t>
            </a:r>
          </a:p>
          <a:p>
            <a:pPr marL="171450" indent="-171450">
              <a:lnSpc>
                <a:spcPct val="120000"/>
              </a:lnSpc>
              <a:spcBef>
                <a:spcPts val="0"/>
              </a:spcBef>
              <a:buFont typeface="Arial" panose="020B0604020202020204" pitchFamily="34" charset="0"/>
              <a:buChar char="•"/>
            </a:pPr>
            <a:endParaRPr lang="en-US">
              <a:solidFill>
                <a:srgbClr val="2491D2"/>
              </a:solidFill>
            </a:endParaRPr>
          </a:p>
          <a:p>
            <a:pPr marL="171450" indent="-171450">
              <a:lnSpc>
                <a:spcPct val="120000"/>
              </a:lnSpc>
              <a:spcBef>
                <a:spcPts val="0"/>
              </a:spcBef>
              <a:buFont typeface="Arial" panose="020B0604020202020204" pitchFamily="34" charset="0"/>
              <a:buChar char="•"/>
            </a:pPr>
            <a:r>
              <a:rPr lang="en-US">
                <a:solidFill>
                  <a:srgbClr val="2491D2"/>
                </a:solidFill>
              </a:rPr>
              <a:t>Dining Room</a:t>
            </a:r>
          </a:p>
          <a:p>
            <a:pPr marL="171450" indent="-171450">
              <a:lnSpc>
                <a:spcPct val="120000"/>
              </a:lnSpc>
              <a:spcBef>
                <a:spcPts val="0"/>
              </a:spcBef>
              <a:buFont typeface="Arial" panose="020B0604020202020204" pitchFamily="34" charset="0"/>
              <a:buChar char="•"/>
            </a:pPr>
            <a:r>
              <a:rPr lang="en-US">
                <a:solidFill>
                  <a:srgbClr val="2491D2"/>
                </a:solidFill>
              </a:rPr>
              <a:t>Living Room</a:t>
            </a:r>
          </a:p>
          <a:p>
            <a:pPr marL="171450" indent="-171450">
              <a:lnSpc>
                <a:spcPct val="120000"/>
              </a:lnSpc>
              <a:spcBef>
                <a:spcPts val="0"/>
              </a:spcBef>
              <a:buFont typeface="Arial" panose="020B0604020202020204" pitchFamily="34" charset="0"/>
              <a:buChar char="•"/>
            </a:pPr>
            <a:r>
              <a:rPr lang="en-US">
                <a:solidFill>
                  <a:srgbClr val="2491D2"/>
                </a:solidFill>
              </a:rPr>
              <a:t>Bathroom with shower/tub combination</a:t>
            </a:r>
          </a:p>
          <a:p>
            <a:pPr marL="171450" indent="-171450">
              <a:lnSpc>
                <a:spcPct val="120000"/>
              </a:lnSpc>
              <a:spcBef>
                <a:spcPts val="0"/>
              </a:spcBef>
              <a:buFont typeface="Arial" panose="020B0604020202020204" pitchFamily="34" charset="0"/>
              <a:buChar char="•"/>
            </a:pPr>
            <a:endParaRPr lang="en-US">
              <a:solidFill>
                <a:srgbClr val="2491D2"/>
              </a:solidFill>
            </a:endParaRPr>
          </a:p>
        </p:txBody>
      </p:sp>
      <p:sp>
        <p:nvSpPr>
          <p:cNvPr id="4" name="Title 1">
            <a:extLst>
              <a:ext uri="{FF2B5EF4-FFF2-40B4-BE49-F238E27FC236}">
                <a16:creationId xmlns:a16="http://schemas.microsoft.com/office/drawing/2014/main" id="{611C1925-0B50-632C-CAA2-B96DA0BDCD52}"/>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15</a:t>
            </a:r>
          </a:p>
        </p:txBody>
      </p:sp>
      <p:pic>
        <p:nvPicPr>
          <p:cNvPr id="5" name="Picture 4" descr="A black screen with white text&#10;&#10;Description automatically generated">
            <a:extLst>
              <a:ext uri="{FF2B5EF4-FFF2-40B4-BE49-F238E27FC236}">
                <a16:creationId xmlns:a16="http://schemas.microsoft.com/office/drawing/2014/main" id="{E4D7E97A-FA8B-0B41-B1D6-4572A001349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60939" y="1805354"/>
            <a:ext cx="6250521" cy="5639881"/>
          </a:xfrm>
          <a:prstGeom prst="rect">
            <a:avLst/>
          </a:prstGeom>
        </p:spPr>
      </p:pic>
      <p:sp>
        <p:nvSpPr>
          <p:cNvPr id="6" name="TextBox 5">
            <a:extLst>
              <a:ext uri="{FF2B5EF4-FFF2-40B4-BE49-F238E27FC236}">
                <a16:creationId xmlns:a16="http://schemas.microsoft.com/office/drawing/2014/main" id="{40099BC6-79E2-093D-E48A-B2FB06BDD8BB}"/>
              </a:ext>
            </a:extLst>
          </p:cNvPr>
          <p:cNvSpPr txBox="1"/>
          <p:nvPr/>
        </p:nvSpPr>
        <p:spPr>
          <a:xfrm>
            <a:off x="5224037" y="3306429"/>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BEDROOM</a:t>
            </a:r>
          </a:p>
        </p:txBody>
      </p:sp>
      <p:sp>
        <p:nvSpPr>
          <p:cNvPr id="7" name="TextBox 6">
            <a:extLst>
              <a:ext uri="{FF2B5EF4-FFF2-40B4-BE49-F238E27FC236}">
                <a16:creationId xmlns:a16="http://schemas.microsoft.com/office/drawing/2014/main" id="{95898D7B-F836-2B91-8859-48C72803E508}"/>
              </a:ext>
            </a:extLst>
          </p:cNvPr>
          <p:cNvSpPr txBox="1"/>
          <p:nvPr/>
        </p:nvSpPr>
        <p:spPr>
          <a:xfrm>
            <a:off x="5341269" y="5475822"/>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KITCHEN</a:t>
            </a:r>
          </a:p>
        </p:txBody>
      </p:sp>
      <p:sp>
        <p:nvSpPr>
          <p:cNvPr id="8" name="TextBox 7">
            <a:extLst>
              <a:ext uri="{FF2B5EF4-FFF2-40B4-BE49-F238E27FC236}">
                <a16:creationId xmlns:a16="http://schemas.microsoft.com/office/drawing/2014/main" id="{2620DEC1-51A6-07E5-EE14-9078E297EA4D}"/>
              </a:ext>
            </a:extLst>
          </p:cNvPr>
          <p:cNvSpPr txBox="1"/>
          <p:nvPr/>
        </p:nvSpPr>
        <p:spPr>
          <a:xfrm>
            <a:off x="1734383" y="5475822"/>
            <a:ext cx="907900" cy="485069"/>
          </a:xfrm>
          <a:prstGeom prst="rect">
            <a:avLst/>
          </a:prstGeom>
          <a:noFill/>
        </p:spPr>
        <p:txBody>
          <a:bodyPr wrap="square">
            <a:spAutoFit/>
          </a:bodyPr>
          <a:lstStyle>
            <a:defPPr>
              <a:defRPr lang="en-US"/>
            </a:defPPr>
            <a:lvl1pPr algn="ctr">
              <a:lnSpc>
                <a:spcPct val="120000"/>
              </a:lnSpc>
              <a:defRPr sz="1200" i="1">
                <a:solidFill>
                  <a:schemeClr val="accent1"/>
                </a:solidFill>
                <a:ea typeface="PMingLiU" panose="02020500000000000000" pitchFamily="18" charset="-120"/>
                <a:cs typeface="Arial" panose="020B0604020202020204" pitchFamily="34" charset="0"/>
              </a:defRPr>
            </a:lvl1pPr>
          </a:lstStyle>
          <a:p>
            <a:r>
              <a:rPr lang="en-US" sz="1100" b="1" i="0" u="sng">
                <a:solidFill>
                  <a:srgbClr val="2491D2"/>
                </a:solidFill>
              </a:rPr>
              <a:t>LIVING ROOM</a:t>
            </a:r>
          </a:p>
        </p:txBody>
      </p:sp>
      <p:sp>
        <p:nvSpPr>
          <p:cNvPr id="9" name="TextBox 8">
            <a:extLst>
              <a:ext uri="{FF2B5EF4-FFF2-40B4-BE49-F238E27FC236}">
                <a16:creationId xmlns:a16="http://schemas.microsoft.com/office/drawing/2014/main" id="{A176DEC0-FF1E-5829-500B-748316EE23CA}"/>
              </a:ext>
            </a:extLst>
          </p:cNvPr>
          <p:cNvSpPr txBox="1"/>
          <p:nvPr/>
        </p:nvSpPr>
        <p:spPr>
          <a:xfrm>
            <a:off x="3381523" y="2768382"/>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BATHROOM</a:t>
            </a:r>
          </a:p>
        </p:txBody>
      </p:sp>
      <p:sp>
        <p:nvSpPr>
          <p:cNvPr id="10" name="TextBox 9">
            <a:extLst>
              <a:ext uri="{FF2B5EF4-FFF2-40B4-BE49-F238E27FC236}">
                <a16:creationId xmlns:a16="http://schemas.microsoft.com/office/drawing/2014/main" id="{53E9AF26-775C-BB88-22B1-29BF43A2D2BA}"/>
              </a:ext>
            </a:extLst>
          </p:cNvPr>
          <p:cNvSpPr txBox="1"/>
          <p:nvPr/>
        </p:nvSpPr>
        <p:spPr>
          <a:xfrm>
            <a:off x="1604212" y="3050319"/>
            <a:ext cx="1038071" cy="281937"/>
          </a:xfrm>
          <a:prstGeom prst="rect">
            <a:avLst/>
          </a:prstGeom>
          <a:noFill/>
        </p:spPr>
        <p:txBody>
          <a:bodyPr wrap="square">
            <a:spAutoFit/>
          </a:bodyPr>
          <a:lstStyle/>
          <a:p>
            <a:pPr algn="ctr">
              <a:lnSpc>
                <a:spcPct val="120000"/>
              </a:lnSpc>
              <a:spcBef>
                <a:spcPts val="660"/>
              </a:spcBef>
            </a:pPr>
            <a:r>
              <a:rPr lang="en-US" sz="1100" b="1" u="sng">
                <a:solidFill>
                  <a:srgbClr val="2491D2"/>
                </a:solidFill>
                <a:ea typeface="PMingLiU" panose="02020500000000000000" pitchFamily="18" charset="-120"/>
                <a:cs typeface="Arial" panose="020B0604020202020204" pitchFamily="34" charset="0"/>
              </a:rPr>
              <a:t>BEDROOM</a:t>
            </a:r>
          </a:p>
        </p:txBody>
      </p:sp>
      <p:sp>
        <p:nvSpPr>
          <p:cNvPr id="11" name="TextBox 10">
            <a:extLst>
              <a:ext uri="{FF2B5EF4-FFF2-40B4-BE49-F238E27FC236}">
                <a16:creationId xmlns:a16="http://schemas.microsoft.com/office/drawing/2014/main" id="{79E40F40-694F-9E04-138B-02F94151AE58}"/>
              </a:ext>
            </a:extLst>
          </p:cNvPr>
          <p:cNvSpPr txBox="1"/>
          <p:nvPr/>
        </p:nvSpPr>
        <p:spPr>
          <a:xfrm>
            <a:off x="3241182" y="5475822"/>
            <a:ext cx="1278449" cy="485069"/>
          </a:xfrm>
          <a:prstGeom prst="rect">
            <a:avLst/>
          </a:prstGeom>
          <a:noFill/>
        </p:spPr>
        <p:txBody>
          <a:bodyPr wrap="square">
            <a:spAutoFit/>
          </a:bodyPr>
          <a:lstStyle/>
          <a:p>
            <a:pPr algn="ctr">
              <a:lnSpc>
                <a:spcPct val="120000"/>
              </a:lnSpc>
            </a:pPr>
            <a:r>
              <a:rPr lang="en-US" sz="1100" b="1" u="sng">
                <a:solidFill>
                  <a:srgbClr val="2491D2"/>
                </a:solidFill>
                <a:ea typeface="PMingLiU" panose="02020500000000000000" pitchFamily="18" charset="-120"/>
                <a:cs typeface="Arial" panose="020B0604020202020204" pitchFamily="34" charset="0"/>
              </a:rPr>
              <a:t>DINING</a:t>
            </a:r>
          </a:p>
          <a:p>
            <a:pPr algn="ctr">
              <a:lnSpc>
                <a:spcPct val="120000"/>
              </a:lnSpc>
            </a:pPr>
            <a:r>
              <a:rPr lang="en-US" sz="1100" b="1" u="sng">
                <a:solidFill>
                  <a:srgbClr val="2491D2"/>
                </a:solidFill>
                <a:ea typeface="PMingLiU" panose="02020500000000000000" pitchFamily="18" charset="-120"/>
                <a:cs typeface="Arial" panose="020B0604020202020204" pitchFamily="34" charset="0"/>
              </a:rPr>
              <a:t>ROOM</a:t>
            </a:r>
          </a:p>
        </p:txBody>
      </p:sp>
      <p:pic>
        <p:nvPicPr>
          <p:cNvPr id="13" name="Picture 12">
            <a:extLst>
              <a:ext uri="{FF2B5EF4-FFF2-40B4-BE49-F238E27FC236}">
                <a16:creationId xmlns:a16="http://schemas.microsoft.com/office/drawing/2014/main" id="{2371CFFB-E9AE-B1E7-DF89-5F539036C076}"/>
              </a:ext>
            </a:extLst>
          </p:cNvPr>
          <p:cNvPicPr>
            <a:picLocks noChangeAspect="1"/>
          </p:cNvPicPr>
          <p:nvPr/>
        </p:nvPicPr>
        <p:blipFill rotWithShape="1">
          <a:blip r:embed="rId4"/>
          <a:srcRect t="12186" b="9218"/>
          <a:stretch/>
        </p:blipFill>
        <p:spPr>
          <a:xfrm>
            <a:off x="5189687" y="7102576"/>
            <a:ext cx="1575346" cy="1180120"/>
          </a:xfrm>
          <a:prstGeom prst="rect">
            <a:avLst/>
          </a:prstGeom>
        </p:spPr>
      </p:pic>
    </p:spTree>
    <p:extLst>
      <p:ext uri="{BB962C8B-B14F-4D97-AF65-F5344CB8AC3E}">
        <p14:creationId xmlns:p14="http://schemas.microsoft.com/office/powerpoint/2010/main" val="2535037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A5E2B1A-5AF9-4537-5F7F-D2111FB095DC}"/>
              </a:ext>
            </a:extLst>
          </p:cNvPr>
          <p:cNvSpPr txBox="1">
            <a:spLocks/>
          </p:cNvSpPr>
          <p:nvPr/>
        </p:nvSpPr>
        <p:spPr>
          <a:xfrm>
            <a:off x="550985" y="535520"/>
            <a:ext cx="6670430" cy="446808"/>
          </a:xfrm>
          <a:prstGeom prst="rect">
            <a:avLst/>
          </a:prstGeom>
          <a:noFill/>
          <a:effectLst>
            <a:softEdge rad="38100"/>
          </a:effectLst>
        </p:spPr>
        <p:txBody>
          <a:bodyPr anchor="t">
            <a:normAutofit/>
          </a:bodyPr>
          <a:lstStyle>
            <a:defPPr>
              <a:defRPr lang="en-US"/>
            </a:defPPr>
            <a:lvl1pPr indent="0" algn="ctr" defTabSz="777240">
              <a:lnSpc>
                <a:spcPct val="130000"/>
              </a:lnSpc>
              <a:spcBef>
                <a:spcPts val="0"/>
              </a:spcBef>
              <a:spcAft>
                <a:spcPts val="0"/>
              </a:spcAft>
              <a:buFont typeface="Arial" panose="020B0604020202020204" pitchFamily="34" charset="0"/>
              <a:buNone/>
              <a:defRPr sz="1600" b="1">
                <a:latin typeface="Daytona Condensed" panose="020B0506030503040204" pitchFamily="34" charset="0"/>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a:solidFill>
                  <a:schemeClr val="bg1"/>
                </a:solidFill>
              </a:rPr>
              <a:t>- - - - - ELEVATIONS - - - - - </a:t>
            </a:r>
          </a:p>
        </p:txBody>
      </p:sp>
      <p:sp>
        <p:nvSpPr>
          <p:cNvPr id="3" name="TextBox 2">
            <a:extLst>
              <a:ext uri="{FF2B5EF4-FFF2-40B4-BE49-F238E27FC236}">
                <a16:creationId xmlns:a16="http://schemas.microsoft.com/office/drawing/2014/main" id="{0BD8D965-B466-8C1A-BBA0-7C1B1A105F5D}"/>
              </a:ext>
            </a:extLst>
          </p:cNvPr>
          <p:cNvSpPr txBox="1"/>
          <p:nvPr/>
        </p:nvSpPr>
        <p:spPr>
          <a:xfrm>
            <a:off x="691027" y="1127917"/>
            <a:ext cx="5380992" cy="553100"/>
          </a:xfrm>
          <a:prstGeom prst="rect">
            <a:avLst/>
          </a:prstGeom>
          <a:noFill/>
        </p:spPr>
        <p:txBody>
          <a:bodyPr wrap="square">
            <a:spAutoFit/>
          </a:bodyPr>
          <a:lstStyle/>
          <a:p>
            <a:pPr>
              <a:lnSpc>
                <a:spcPct val="130000"/>
              </a:lnSpc>
            </a:pPr>
            <a:r>
              <a:rPr lang="en-US" sz="1200" b="1" u="sng">
                <a:solidFill>
                  <a:srgbClr val="2491D2"/>
                </a:solidFill>
                <a:ea typeface="PMingLiU" panose="02020500000000000000" pitchFamily="18" charset="-120"/>
                <a:cs typeface="Arial" panose="020B0604020202020204" pitchFamily="34" charset="0"/>
              </a:rPr>
              <a:t>ELEVATION A</a:t>
            </a:r>
          </a:p>
          <a:p>
            <a:pPr>
              <a:lnSpc>
                <a:spcPct val="130000"/>
              </a:lnSpc>
            </a:pPr>
            <a:r>
              <a:rPr lang="en-US" sz="1200" b="1">
                <a:solidFill>
                  <a:srgbClr val="2491D2"/>
                </a:solidFill>
                <a:ea typeface="PMingLiU" panose="02020500000000000000" pitchFamily="18" charset="-120"/>
                <a:cs typeface="Arial" panose="020B0604020202020204" pitchFamily="34" charset="0"/>
              </a:rPr>
              <a:t>SPANISH/MEDITERRANIAN</a:t>
            </a:r>
            <a:endParaRPr lang="en-US" sz="1200">
              <a:solidFill>
                <a:srgbClr val="2491D2"/>
              </a:solidFill>
              <a:ea typeface="PMingLiU" panose="02020500000000000000" pitchFamily="18" charset="-120"/>
              <a:cs typeface="Arial" panose="020B0604020202020204" pitchFamily="34" charset="0"/>
            </a:endParaRPr>
          </a:p>
        </p:txBody>
      </p:sp>
      <p:pic>
        <p:nvPicPr>
          <p:cNvPr id="4" name="Picture 3" descr="A picture containing sky, tree, outdoor, house&#10;&#10;Description automatically generated">
            <a:extLst>
              <a:ext uri="{FF2B5EF4-FFF2-40B4-BE49-F238E27FC236}">
                <a16:creationId xmlns:a16="http://schemas.microsoft.com/office/drawing/2014/main" id="{90EF0219-65D9-5361-A35B-D6271A321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45" y="1716186"/>
            <a:ext cx="6353770" cy="3573995"/>
          </a:xfrm>
          <a:prstGeom prst="rect">
            <a:avLst/>
          </a:prstGeom>
        </p:spPr>
      </p:pic>
      <p:pic>
        <p:nvPicPr>
          <p:cNvPr id="5" name="Picture 4" descr="A screen shot of a black screen&#10;&#10;Description automatically generated">
            <a:extLst>
              <a:ext uri="{FF2B5EF4-FFF2-40B4-BE49-F238E27FC236}">
                <a16:creationId xmlns:a16="http://schemas.microsoft.com/office/drawing/2014/main" id="{D14EA9BE-BB84-C296-57B3-AE0DEA5AA72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828675" y="5928701"/>
            <a:ext cx="3401296" cy="3001782"/>
          </a:xfrm>
          <a:prstGeom prst="rect">
            <a:avLst/>
          </a:prstGeom>
        </p:spPr>
      </p:pic>
      <p:pic>
        <p:nvPicPr>
          <p:cNvPr id="6" name="Picture 5" descr="A screen shot of a black screen&#10;&#10;Description automatically generated">
            <a:extLst>
              <a:ext uri="{FF2B5EF4-FFF2-40B4-BE49-F238E27FC236}">
                <a16:creationId xmlns:a16="http://schemas.microsoft.com/office/drawing/2014/main" id="{287256CD-9705-A94C-9E9B-32DE4A155BC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4279001" y="6150265"/>
            <a:ext cx="2778291" cy="2579622"/>
          </a:xfrm>
          <a:prstGeom prst="rect">
            <a:avLst/>
          </a:prstGeom>
        </p:spPr>
      </p:pic>
      <p:sp>
        <p:nvSpPr>
          <p:cNvPr id="7" name="TextBox 6">
            <a:extLst>
              <a:ext uri="{FF2B5EF4-FFF2-40B4-BE49-F238E27FC236}">
                <a16:creationId xmlns:a16="http://schemas.microsoft.com/office/drawing/2014/main" id="{ACADDC56-008B-9123-BE22-416798B1C84A}"/>
              </a:ext>
            </a:extLst>
          </p:cNvPr>
          <p:cNvSpPr txBox="1"/>
          <p:nvPr/>
        </p:nvSpPr>
        <p:spPr>
          <a:xfrm>
            <a:off x="632941" y="5484027"/>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375 Square Foot Elevation:</a:t>
            </a:r>
          </a:p>
        </p:txBody>
      </p:sp>
      <p:sp>
        <p:nvSpPr>
          <p:cNvPr id="8" name="Title 1">
            <a:extLst>
              <a:ext uri="{FF2B5EF4-FFF2-40B4-BE49-F238E27FC236}">
                <a16:creationId xmlns:a16="http://schemas.microsoft.com/office/drawing/2014/main" id="{01658DEB-CB51-BBE2-45D6-C9269DC3ADFC}"/>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16</a:t>
            </a:r>
          </a:p>
        </p:txBody>
      </p:sp>
    </p:spTree>
    <p:extLst>
      <p:ext uri="{BB962C8B-B14F-4D97-AF65-F5344CB8AC3E}">
        <p14:creationId xmlns:p14="http://schemas.microsoft.com/office/powerpoint/2010/main" val="2915353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BC5194-FE7F-082C-FFC1-30E1E63F4ECE}"/>
              </a:ext>
            </a:extLst>
          </p:cNvPr>
          <p:cNvSpPr txBox="1"/>
          <p:nvPr/>
        </p:nvSpPr>
        <p:spPr>
          <a:xfrm>
            <a:off x="691556" y="1114985"/>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550 Square Foot Elevation:</a:t>
            </a:r>
          </a:p>
        </p:txBody>
      </p:sp>
      <p:sp>
        <p:nvSpPr>
          <p:cNvPr id="3" name="TextBox 2">
            <a:extLst>
              <a:ext uri="{FF2B5EF4-FFF2-40B4-BE49-F238E27FC236}">
                <a16:creationId xmlns:a16="http://schemas.microsoft.com/office/drawing/2014/main" id="{54451940-AA29-AF97-85E6-F17E3A4F8359}"/>
              </a:ext>
            </a:extLst>
          </p:cNvPr>
          <p:cNvSpPr txBox="1"/>
          <p:nvPr/>
        </p:nvSpPr>
        <p:spPr>
          <a:xfrm>
            <a:off x="691556" y="4019842"/>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743 Square Foot Elevation:</a:t>
            </a:r>
          </a:p>
        </p:txBody>
      </p:sp>
      <p:sp>
        <p:nvSpPr>
          <p:cNvPr id="4" name="TextBox 3">
            <a:extLst>
              <a:ext uri="{FF2B5EF4-FFF2-40B4-BE49-F238E27FC236}">
                <a16:creationId xmlns:a16="http://schemas.microsoft.com/office/drawing/2014/main" id="{E1990A30-3FF3-7EA3-E48F-26FFA0720D62}"/>
              </a:ext>
            </a:extLst>
          </p:cNvPr>
          <p:cNvSpPr txBox="1"/>
          <p:nvPr/>
        </p:nvSpPr>
        <p:spPr>
          <a:xfrm>
            <a:off x="691556" y="6459943"/>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908 Square Foot Elevation:</a:t>
            </a:r>
          </a:p>
        </p:txBody>
      </p:sp>
      <p:pic>
        <p:nvPicPr>
          <p:cNvPr id="5" name="Picture 4" descr="A black screen with red lines&#10;&#10;Description automatically generated">
            <a:extLst>
              <a:ext uri="{FF2B5EF4-FFF2-40B4-BE49-F238E27FC236}">
                <a16:creationId xmlns:a16="http://schemas.microsoft.com/office/drawing/2014/main" id="{B55F2166-71D4-2C3D-3AA6-7DEF64B67AE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51282"/>
          <a:stretch/>
        </p:blipFill>
        <p:spPr>
          <a:xfrm>
            <a:off x="888369" y="1440659"/>
            <a:ext cx="2943405" cy="2540094"/>
          </a:xfrm>
          <a:prstGeom prst="rect">
            <a:avLst/>
          </a:prstGeom>
        </p:spPr>
      </p:pic>
      <p:pic>
        <p:nvPicPr>
          <p:cNvPr id="6" name="Picture 5" descr="A black screen with red lines&#10;&#10;Description automatically generated">
            <a:extLst>
              <a:ext uri="{FF2B5EF4-FFF2-40B4-BE49-F238E27FC236}">
                <a16:creationId xmlns:a16="http://schemas.microsoft.com/office/drawing/2014/main" id="{8845FA23-1960-B7C1-0ED3-B457348E9B4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2448"/>
          <a:stretch/>
        </p:blipFill>
        <p:spPr>
          <a:xfrm>
            <a:off x="3847583" y="1442350"/>
            <a:ext cx="2943405" cy="2479327"/>
          </a:xfrm>
          <a:prstGeom prst="rect">
            <a:avLst/>
          </a:prstGeom>
        </p:spPr>
      </p:pic>
      <p:pic>
        <p:nvPicPr>
          <p:cNvPr id="7" name="Picture 6" descr="A screenshot of a black screen&#10;&#10;Description automatically generated">
            <a:extLst>
              <a:ext uri="{FF2B5EF4-FFF2-40B4-BE49-F238E27FC236}">
                <a16:creationId xmlns:a16="http://schemas.microsoft.com/office/drawing/2014/main" id="{6CAAE142-7EFF-6102-9107-0D917D0B739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50854"/>
          <a:stretch/>
        </p:blipFill>
        <p:spPr>
          <a:xfrm>
            <a:off x="632941" y="4233033"/>
            <a:ext cx="3619037" cy="2214613"/>
          </a:xfrm>
          <a:prstGeom prst="rect">
            <a:avLst/>
          </a:prstGeom>
        </p:spPr>
      </p:pic>
      <p:pic>
        <p:nvPicPr>
          <p:cNvPr id="8" name="Picture 7" descr="A screenshot of a black screen&#10;&#10;Description automatically generated">
            <a:extLst>
              <a:ext uri="{FF2B5EF4-FFF2-40B4-BE49-F238E27FC236}">
                <a16:creationId xmlns:a16="http://schemas.microsoft.com/office/drawing/2014/main" id="{E3E51A28-B887-C452-2E7D-37CA03CE0337}"/>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4281126" y="4351197"/>
            <a:ext cx="2817954" cy="2120654"/>
          </a:xfrm>
          <a:prstGeom prst="rect">
            <a:avLst/>
          </a:prstGeom>
        </p:spPr>
      </p:pic>
      <p:pic>
        <p:nvPicPr>
          <p:cNvPr id="9" name="Picture 8" descr="A black screen with red text&#10;&#10;Description automatically generated">
            <a:extLst>
              <a:ext uri="{FF2B5EF4-FFF2-40B4-BE49-F238E27FC236}">
                <a16:creationId xmlns:a16="http://schemas.microsoft.com/office/drawing/2014/main" id="{505CC684-DA3D-1907-B40B-1A4082294274}"/>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50117"/>
          <a:stretch/>
        </p:blipFill>
        <p:spPr>
          <a:xfrm>
            <a:off x="3924094" y="6734847"/>
            <a:ext cx="3071135" cy="2303066"/>
          </a:xfrm>
          <a:prstGeom prst="rect">
            <a:avLst/>
          </a:prstGeom>
        </p:spPr>
      </p:pic>
      <p:pic>
        <p:nvPicPr>
          <p:cNvPr id="10" name="Picture 9" descr="A black screen with red text&#10;&#10;Description automatically generated">
            <a:extLst>
              <a:ext uri="{FF2B5EF4-FFF2-40B4-BE49-F238E27FC236}">
                <a16:creationId xmlns:a16="http://schemas.microsoft.com/office/drawing/2014/main" id="{F4EB0BBD-30F7-A5D3-A68D-62A7A764947B}"/>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b="49883"/>
          <a:stretch/>
        </p:blipFill>
        <p:spPr>
          <a:xfrm>
            <a:off x="872741" y="6738819"/>
            <a:ext cx="3071135" cy="2313828"/>
          </a:xfrm>
          <a:prstGeom prst="rect">
            <a:avLst/>
          </a:prstGeom>
        </p:spPr>
      </p:pic>
      <p:sp>
        <p:nvSpPr>
          <p:cNvPr id="11" name="Title 1">
            <a:extLst>
              <a:ext uri="{FF2B5EF4-FFF2-40B4-BE49-F238E27FC236}">
                <a16:creationId xmlns:a16="http://schemas.microsoft.com/office/drawing/2014/main" id="{BB1CB601-0F1A-575D-756E-94EBFA37B538}"/>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17</a:t>
            </a:r>
          </a:p>
        </p:txBody>
      </p:sp>
    </p:spTree>
    <p:extLst>
      <p:ext uri="{BB962C8B-B14F-4D97-AF65-F5344CB8AC3E}">
        <p14:creationId xmlns:p14="http://schemas.microsoft.com/office/powerpoint/2010/main" val="120226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6A5B271-86C8-41C7-9075-FAB4E239347A}"/>
              </a:ext>
            </a:extLst>
          </p:cNvPr>
          <p:cNvSpPr txBox="1">
            <a:spLocks/>
          </p:cNvSpPr>
          <p:nvPr/>
        </p:nvSpPr>
        <p:spPr>
          <a:xfrm>
            <a:off x="162623" y="23446"/>
            <a:ext cx="5320123" cy="2543150"/>
          </a:xfrm>
          <a:prstGeom prst="rect">
            <a:avLst/>
          </a:prstGeom>
          <a:solidFill>
            <a:schemeClr val="bg1">
              <a:alpha val="0"/>
            </a:schemeClr>
          </a:solidFill>
          <a:ln>
            <a:solidFill>
              <a:srgbClr val="CB600F"/>
            </a:solidFill>
          </a:ln>
          <a:effectLst>
            <a:glow rad="127000">
              <a:schemeClr val="accent1">
                <a:alpha val="14000"/>
              </a:schemeClr>
            </a:glow>
            <a:softEdge rad="38100"/>
          </a:effectLst>
        </p:spPr>
        <p:txBody>
          <a:bodyPr anchor="t">
            <a:no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Font typeface="Arial" panose="020B0604020202020204" pitchFamily="34" charset="0"/>
              <a:buNone/>
            </a:pPr>
            <a:r>
              <a:rPr lang="en-US" sz="15000" dirty="0">
                <a:solidFill>
                  <a:srgbClr val="00B0F0">
                    <a:alpha val="30000"/>
                  </a:srgbClr>
                </a:solidFill>
                <a:latin typeface="Arial Black" panose="020B0A04020102020204" pitchFamily="34" charset="0"/>
                <a:ea typeface="Artifakt Element Heavy" panose="020B0B03050000020004" pitchFamily="34" charset="0"/>
                <a:cs typeface="Aharoni" panose="02010803020104030203" pitchFamily="2" charset="-79"/>
              </a:rPr>
              <a:t>TOC</a:t>
            </a:r>
          </a:p>
        </p:txBody>
      </p:sp>
      <p:pic>
        <p:nvPicPr>
          <p:cNvPr id="3" name="Picture 2" descr="Icon&#10;&#10;Description automatically generated">
            <a:extLst>
              <a:ext uri="{FF2B5EF4-FFF2-40B4-BE49-F238E27FC236}">
                <a16:creationId xmlns:a16="http://schemas.microsoft.com/office/drawing/2014/main" id="{108DEBEB-B168-4C8C-FE74-D6F738B92D93}"/>
              </a:ext>
            </a:extLst>
          </p:cNvPr>
          <p:cNvPicPr>
            <a:picLocks noChangeAspect="1"/>
          </p:cNvPicPr>
          <p:nvPr/>
        </p:nvPicPr>
        <p:blipFill>
          <a:blip r:embed="rId2">
            <a:alphaModFix amt="35000"/>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482875" y="-323948"/>
            <a:ext cx="4666299" cy="3990574"/>
          </a:xfrm>
          <a:prstGeom prst="rect">
            <a:avLst/>
          </a:prstGeom>
        </p:spPr>
      </p:pic>
      <p:sp>
        <p:nvSpPr>
          <p:cNvPr id="4" name="Title 1">
            <a:extLst>
              <a:ext uri="{FF2B5EF4-FFF2-40B4-BE49-F238E27FC236}">
                <a16:creationId xmlns:a16="http://schemas.microsoft.com/office/drawing/2014/main" id="{274A7823-D7B1-B09C-CA5E-787315CBF7F5}"/>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dirty="0">
                <a:solidFill>
                  <a:schemeClr val="bg1"/>
                </a:solidFill>
                <a:latin typeface="+mn-lt"/>
              </a:rPr>
              <a:t>TABLE OF CONTENTS</a:t>
            </a:r>
          </a:p>
        </p:txBody>
      </p:sp>
      <p:sp>
        <p:nvSpPr>
          <p:cNvPr id="5" name="Title 7">
            <a:extLst>
              <a:ext uri="{FF2B5EF4-FFF2-40B4-BE49-F238E27FC236}">
                <a16:creationId xmlns:a16="http://schemas.microsoft.com/office/drawing/2014/main" id="{A6633C76-97F4-D439-1C70-DB30970F8F0B}"/>
              </a:ext>
            </a:extLst>
          </p:cNvPr>
          <p:cNvSpPr txBox="1">
            <a:spLocks/>
          </p:cNvSpPr>
          <p:nvPr/>
        </p:nvSpPr>
        <p:spPr>
          <a:xfrm>
            <a:off x="744044" y="1878084"/>
            <a:ext cx="5915025" cy="488144"/>
          </a:xfrm>
          <a:prstGeom prst="rect">
            <a:avLst/>
          </a:prstGeom>
        </p:spPr>
        <p:txBody>
          <a:bodyPr>
            <a:normAutofit/>
          </a:bodyPr>
          <a:lstStyle>
            <a:lvl1pPr algn="l" defTabSz="777240" rtl="0" eaLnBrk="1" latinLnBrk="0" hangingPunct="1">
              <a:lnSpc>
                <a:spcPct val="90000"/>
              </a:lnSpc>
              <a:spcBef>
                <a:spcPct val="0"/>
              </a:spcBef>
              <a:buNone/>
              <a:defRPr sz="1800" kern="1200">
                <a:solidFill>
                  <a:schemeClr val="tx1"/>
                </a:solidFill>
                <a:latin typeface="Arial Black" panose="020B0A04020102020204" pitchFamily="34" charset="0"/>
                <a:ea typeface="+mj-ea"/>
                <a:cs typeface="+mj-cs"/>
              </a:defRPr>
            </a:lvl1pPr>
          </a:lstStyle>
          <a:p>
            <a:r>
              <a:rPr lang="en-US" sz="2800" b="1" dirty="0">
                <a:solidFill>
                  <a:srgbClr val="00B0F0"/>
                </a:solidFill>
                <a:latin typeface="Daytona Condensed" panose="020F0502020204030204" pitchFamily="34" charset="0"/>
                <a:ea typeface="Artifakt Element Thin" panose="020B0203050000020004" pitchFamily="34" charset="0"/>
              </a:rPr>
              <a:t>TABLE OF CONTENTS</a:t>
            </a:r>
            <a:endParaRPr lang="en-US" sz="2400" b="1" dirty="0">
              <a:solidFill>
                <a:srgbClr val="00B0F0"/>
              </a:solidFill>
              <a:latin typeface="Daytona Condensed" panose="020F0502020204030204" pitchFamily="34" charset="0"/>
              <a:ea typeface="Artifakt Element Thin" panose="020B0203050000020004" pitchFamily="34" charset="0"/>
            </a:endParaRPr>
          </a:p>
        </p:txBody>
      </p:sp>
      <p:sp>
        <p:nvSpPr>
          <p:cNvPr id="6" name="Content Placeholder 2">
            <a:extLst>
              <a:ext uri="{FF2B5EF4-FFF2-40B4-BE49-F238E27FC236}">
                <a16:creationId xmlns:a16="http://schemas.microsoft.com/office/drawing/2014/main" id="{FD0DBB11-23A0-3017-DCB6-350086F6EDF3}"/>
              </a:ext>
            </a:extLst>
          </p:cNvPr>
          <p:cNvSpPr txBox="1">
            <a:spLocks/>
          </p:cNvSpPr>
          <p:nvPr/>
        </p:nvSpPr>
        <p:spPr>
          <a:xfrm>
            <a:off x="744044" y="2316067"/>
            <a:ext cx="4509586" cy="6722423"/>
          </a:xfrm>
          <a:prstGeom prst="rect">
            <a:avLst/>
          </a:prstGeom>
        </p:spPr>
        <p:txBody>
          <a:bodyPr>
            <a:no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b="1" dirty="0">
                <a:solidFill>
                  <a:srgbClr val="3A393D"/>
                </a:solidFill>
              </a:rPr>
              <a:t>SECTION 1. INTRODUCTION</a:t>
            </a:r>
          </a:p>
          <a:p>
            <a:pPr marL="0" indent="0">
              <a:lnSpc>
                <a:spcPct val="150000"/>
              </a:lnSpc>
              <a:buNone/>
            </a:pPr>
            <a:r>
              <a:rPr lang="en-US" b="1" dirty="0"/>
              <a:t>	</a:t>
            </a:r>
            <a:r>
              <a:rPr lang="en-US" dirty="0"/>
              <a:t>How to Use the Guide</a:t>
            </a:r>
          </a:p>
          <a:p>
            <a:pPr marL="0" indent="0">
              <a:lnSpc>
                <a:spcPct val="150000"/>
              </a:lnSpc>
              <a:buNone/>
            </a:pPr>
            <a:r>
              <a:rPr lang="en-US" b="1" dirty="0">
                <a:solidFill>
                  <a:srgbClr val="3A393D"/>
                </a:solidFill>
              </a:rPr>
              <a:t>SECTION 2. ADU BASICS</a:t>
            </a:r>
            <a:r>
              <a:rPr lang="en-US" dirty="0">
                <a:solidFill>
                  <a:srgbClr val="3A393D"/>
                </a:solidFill>
              </a:rPr>
              <a:t>	</a:t>
            </a:r>
          </a:p>
          <a:p>
            <a:pPr marL="0" indent="0">
              <a:lnSpc>
                <a:spcPct val="150000"/>
              </a:lnSpc>
              <a:buNone/>
            </a:pPr>
            <a:r>
              <a:rPr lang="en-US" dirty="0"/>
              <a:t>	What is an ADU?</a:t>
            </a:r>
          </a:p>
          <a:p>
            <a:pPr marL="0" indent="0">
              <a:lnSpc>
                <a:spcPct val="150000"/>
              </a:lnSpc>
              <a:buNone/>
            </a:pPr>
            <a:r>
              <a:rPr lang="en-US" dirty="0"/>
              <a:t>	ADU Types</a:t>
            </a:r>
          </a:p>
          <a:p>
            <a:pPr marL="0" indent="0">
              <a:lnSpc>
                <a:spcPct val="150000"/>
              </a:lnSpc>
              <a:buNone/>
            </a:pPr>
            <a:r>
              <a:rPr lang="en-US" b="1" dirty="0">
                <a:solidFill>
                  <a:srgbClr val="3A393D"/>
                </a:solidFill>
              </a:rPr>
              <a:t>SECTION 3. HOW TO BUILD AND ADU IN THE CITY OF LEMOORE</a:t>
            </a:r>
          </a:p>
          <a:p>
            <a:pPr marL="0" indent="0">
              <a:lnSpc>
                <a:spcPct val="150000"/>
              </a:lnSpc>
              <a:buNone/>
            </a:pPr>
            <a:r>
              <a:rPr lang="en-US" b="1" dirty="0"/>
              <a:t>	</a:t>
            </a:r>
            <a:r>
              <a:rPr lang="en-US" dirty="0"/>
              <a:t>ADU Process Overview</a:t>
            </a:r>
          </a:p>
          <a:p>
            <a:pPr marL="0" indent="0">
              <a:lnSpc>
                <a:spcPct val="150000"/>
              </a:lnSpc>
              <a:buNone/>
            </a:pPr>
            <a:r>
              <a:rPr lang="en-US" dirty="0"/>
              <a:t>	Step 1. Determine if Your Property is Eligible for an ADU</a:t>
            </a:r>
          </a:p>
          <a:p>
            <a:pPr marL="0" indent="0">
              <a:lnSpc>
                <a:spcPct val="150000"/>
              </a:lnSpc>
              <a:buNone/>
            </a:pPr>
            <a:r>
              <a:rPr lang="en-US" dirty="0"/>
              <a:t>	Step 2. Review Minimum ADU Requirements</a:t>
            </a:r>
          </a:p>
          <a:p>
            <a:pPr marL="0" indent="0">
              <a:lnSpc>
                <a:spcPct val="150000"/>
              </a:lnSpc>
              <a:buNone/>
            </a:pPr>
            <a:r>
              <a:rPr lang="en-US" dirty="0"/>
              <a:t>	Step 3. Design Your ADU</a:t>
            </a:r>
          </a:p>
          <a:p>
            <a:pPr marL="0" indent="0">
              <a:lnSpc>
                <a:spcPct val="150000"/>
              </a:lnSpc>
              <a:buNone/>
            </a:pPr>
            <a:r>
              <a:rPr lang="en-US" dirty="0"/>
              <a:t>	Step 4. Prepare and Submit Your ADU Permit Application</a:t>
            </a:r>
          </a:p>
          <a:p>
            <a:pPr marL="0" indent="0">
              <a:lnSpc>
                <a:spcPct val="150000"/>
              </a:lnSpc>
              <a:buNone/>
            </a:pPr>
            <a:r>
              <a:rPr lang="en-US" b="1" dirty="0">
                <a:solidFill>
                  <a:srgbClr val="3A393D"/>
                </a:solidFill>
              </a:rPr>
              <a:t>SECTION 4. PRE-REVIEWED ADU PROGRAM</a:t>
            </a:r>
          </a:p>
          <a:p>
            <a:pPr marL="0" indent="0">
              <a:lnSpc>
                <a:spcPct val="150000"/>
              </a:lnSpc>
              <a:buNone/>
            </a:pPr>
            <a:r>
              <a:rPr lang="en-US" dirty="0"/>
              <a:t>	Benefits of Participating in the Program</a:t>
            </a:r>
          </a:p>
          <a:p>
            <a:pPr marL="0" indent="0">
              <a:lnSpc>
                <a:spcPct val="150000"/>
              </a:lnSpc>
              <a:buNone/>
            </a:pPr>
            <a:r>
              <a:rPr lang="en-US" dirty="0"/>
              <a:t>	How It Works</a:t>
            </a:r>
          </a:p>
          <a:p>
            <a:pPr marL="0" indent="0">
              <a:lnSpc>
                <a:spcPct val="150000"/>
              </a:lnSpc>
              <a:buNone/>
            </a:pPr>
            <a:r>
              <a:rPr lang="en-US" dirty="0"/>
              <a:t>	Floor Plans</a:t>
            </a:r>
          </a:p>
          <a:p>
            <a:pPr marL="0" indent="0">
              <a:lnSpc>
                <a:spcPct val="150000"/>
              </a:lnSpc>
              <a:buNone/>
            </a:pPr>
            <a:r>
              <a:rPr lang="en-US" dirty="0"/>
              <a:t>	Elevations</a:t>
            </a:r>
          </a:p>
          <a:p>
            <a:pPr marL="0" indent="0">
              <a:lnSpc>
                <a:spcPct val="150000"/>
              </a:lnSpc>
              <a:buNone/>
            </a:pPr>
            <a:r>
              <a:rPr lang="en-US" b="1" dirty="0">
                <a:solidFill>
                  <a:srgbClr val="3A393D"/>
                </a:solidFill>
              </a:rPr>
              <a:t>SECTION 5. RESOURCES, CONTACTS AND FURTHER READING</a:t>
            </a:r>
          </a:p>
          <a:p>
            <a:pPr marL="0" indent="0">
              <a:lnSpc>
                <a:spcPct val="150000"/>
              </a:lnSpc>
              <a:buNone/>
            </a:pPr>
            <a:r>
              <a:rPr lang="en-US" dirty="0"/>
              <a:t>	Frequently Asked Questions</a:t>
            </a:r>
          </a:p>
          <a:p>
            <a:pPr marL="0" indent="0">
              <a:lnSpc>
                <a:spcPct val="150000"/>
              </a:lnSpc>
              <a:buNone/>
            </a:pPr>
            <a:r>
              <a:rPr lang="en-US" dirty="0"/>
              <a:t>	Resources, Contacts, and Further Reading </a:t>
            </a:r>
          </a:p>
        </p:txBody>
      </p:sp>
      <p:cxnSp>
        <p:nvCxnSpPr>
          <p:cNvPr id="7" name="Straight Connector 6">
            <a:extLst>
              <a:ext uri="{FF2B5EF4-FFF2-40B4-BE49-F238E27FC236}">
                <a16:creationId xmlns:a16="http://schemas.microsoft.com/office/drawing/2014/main" id="{ECAFE36D-0EE4-C3AA-4C6C-5389D0AC727B}"/>
              </a:ext>
            </a:extLst>
          </p:cNvPr>
          <p:cNvCxnSpPr>
            <a:cxnSpLocks/>
          </p:cNvCxnSpPr>
          <p:nvPr/>
        </p:nvCxnSpPr>
        <p:spPr>
          <a:xfrm>
            <a:off x="2848708" y="2515170"/>
            <a:ext cx="3573833"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CB36166-110C-F0D2-1EA6-01A3D44334B4}"/>
              </a:ext>
            </a:extLst>
          </p:cNvPr>
          <p:cNvSpPr txBox="1">
            <a:spLocks/>
          </p:cNvSpPr>
          <p:nvPr/>
        </p:nvSpPr>
        <p:spPr>
          <a:xfrm>
            <a:off x="6375811" y="2316067"/>
            <a:ext cx="503069" cy="672205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2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spcBef>
                <a:spcPts val="0"/>
              </a:spcBef>
              <a:spcAft>
                <a:spcPts val="600"/>
              </a:spcAft>
              <a:buNone/>
            </a:pPr>
            <a:r>
              <a:rPr lang="en-US" b="1">
                <a:latin typeface="+mn-lt"/>
              </a:rPr>
              <a:t>1</a:t>
            </a:r>
          </a:p>
          <a:p>
            <a:pPr marL="0" indent="0" algn="ctr">
              <a:lnSpc>
                <a:spcPct val="150000"/>
              </a:lnSpc>
              <a:spcBef>
                <a:spcPts val="0"/>
              </a:spcBef>
              <a:spcAft>
                <a:spcPts val="600"/>
              </a:spcAft>
              <a:buNone/>
            </a:pPr>
            <a:r>
              <a:rPr lang="en-US">
                <a:latin typeface="+mn-lt"/>
              </a:rPr>
              <a:t>1</a:t>
            </a:r>
          </a:p>
          <a:p>
            <a:pPr marL="0" indent="0" algn="ctr">
              <a:lnSpc>
                <a:spcPct val="150000"/>
              </a:lnSpc>
              <a:spcBef>
                <a:spcPts val="0"/>
              </a:spcBef>
              <a:spcAft>
                <a:spcPts val="600"/>
              </a:spcAft>
              <a:buNone/>
            </a:pPr>
            <a:r>
              <a:rPr lang="en-US" b="1">
                <a:latin typeface="+mn-lt"/>
              </a:rPr>
              <a:t>2</a:t>
            </a:r>
          </a:p>
          <a:p>
            <a:pPr marL="0" indent="0" algn="ctr">
              <a:lnSpc>
                <a:spcPct val="150000"/>
              </a:lnSpc>
              <a:spcBef>
                <a:spcPts val="0"/>
              </a:spcBef>
              <a:spcAft>
                <a:spcPts val="600"/>
              </a:spcAft>
              <a:buNone/>
            </a:pPr>
            <a:r>
              <a:rPr lang="en-US">
                <a:latin typeface="+mn-lt"/>
              </a:rPr>
              <a:t>2</a:t>
            </a:r>
          </a:p>
          <a:p>
            <a:pPr marL="0" indent="0" algn="ctr">
              <a:lnSpc>
                <a:spcPct val="150000"/>
              </a:lnSpc>
              <a:spcBef>
                <a:spcPts val="0"/>
              </a:spcBef>
              <a:spcAft>
                <a:spcPts val="600"/>
              </a:spcAft>
              <a:buNone/>
            </a:pPr>
            <a:r>
              <a:rPr lang="en-US">
                <a:latin typeface="+mn-lt"/>
              </a:rPr>
              <a:t>2</a:t>
            </a:r>
          </a:p>
          <a:p>
            <a:pPr marL="0" indent="0" algn="ctr">
              <a:lnSpc>
                <a:spcPct val="150000"/>
              </a:lnSpc>
              <a:spcBef>
                <a:spcPts val="0"/>
              </a:spcBef>
              <a:spcAft>
                <a:spcPts val="600"/>
              </a:spcAft>
              <a:buNone/>
            </a:pPr>
            <a:r>
              <a:rPr lang="en-US" b="1">
                <a:latin typeface="+mn-lt"/>
              </a:rPr>
              <a:t>3</a:t>
            </a:r>
          </a:p>
          <a:p>
            <a:pPr marL="0" indent="0" algn="ctr">
              <a:lnSpc>
                <a:spcPct val="150000"/>
              </a:lnSpc>
              <a:spcBef>
                <a:spcPts val="0"/>
              </a:spcBef>
              <a:spcAft>
                <a:spcPts val="600"/>
              </a:spcAft>
              <a:buNone/>
            </a:pPr>
            <a:r>
              <a:rPr lang="en-US">
                <a:latin typeface="+mn-lt"/>
              </a:rPr>
              <a:t>3</a:t>
            </a:r>
          </a:p>
          <a:p>
            <a:pPr marL="0" indent="0" algn="ctr">
              <a:lnSpc>
                <a:spcPct val="150000"/>
              </a:lnSpc>
              <a:spcBef>
                <a:spcPts val="0"/>
              </a:spcBef>
              <a:spcAft>
                <a:spcPts val="600"/>
              </a:spcAft>
              <a:buNone/>
            </a:pPr>
            <a:r>
              <a:rPr lang="en-US">
                <a:latin typeface="+mn-lt"/>
              </a:rPr>
              <a:t>4</a:t>
            </a:r>
          </a:p>
          <a:p>
            <a:pPr marL="0" indent="0" algn="ctr">
              <a:lnSpc>
                <a:spcPct val="150000"/>
              </a:lnSpc>
              <a:spcBef>
                <a:spcPts val="0"/>
              </a:spcBef>
              <a:spcAft>
                <a:spcPts val="600"/>
              </a:spcAft>
              <a:buNone/>
            </a:pPr>
            <a:r>
              <a:rPr lang="en-US">
                <a:latin typeface="+mn-lt"/>
              </a:rPr>
              <a:t>5</a:t>
            </a:r>
          </a:p>
          <a:p>
            <a:pPr marL="0" indent="0" algn="ctr">
              <a:lnSpc>
                <a:spcPct val="150000"/>
              </a:lnSpc>
              <a:spcBef>
                <a:spcPts val="0"/>
              </a:spcBef>
              <a:spcAft>
                <a:spcPts val="600"/>
              </a:spcAft>
              <a:buNone/>
            </a:pPr>
            <a:r>
              <a:rPr lang="en-US">
                <a:latin typeface="+mn-lt"/>
              </a:rPr>
              <a:t>5</a:t>
            </a:r>
          </a:p>
          <a:p>
            <a:pPr marL="0" indent="0" algn="ctr">
              <a:lnSpc>
                <a:spcPct val="150000"/>
              </a:lnSpc>
              <a:spcBef>
                <a:spcPts val="0"/>
              </a:spcBef>
              <a:spcAft>
                <a:spcPts val="600"/>
              </a:spcAft>
              <a:buNone/>
            </a:pPr>
            <a:r>
              <a:rPr lang="en-US">
                <a:latin typeface="+mn-lt"/>
              </a:rPr>
              <a:t>7</a:t>
            </a:r>
          </a:p>
          <a:p>
            <a:pPr marL="0" indent="0" algn="ctr">
              <a:lnSpc>
                <a:spcPct val="150000"/>
              </a:lnSpc>
              <a:spcBef>
                <a:spcPts val="0"/>
              </a:spcBef>
              <a:spcAft>
                <a:spcPts val="600"/>
              </a:spcAft>
              <a:buNone/>
            </a:pPr>
            <a:r>
              <a:rPr lang="en-US" b="1">
                <a:latin typeface="+mn-lt"/>
              </a:rPr>
              <a:t>11</a:t>
            </a:r>
          </a:p>
          <a:p>
            <a:pPr marL="0" indent="0" algn="ctr">
              <a:lnSpc>
                <a:spcPct val="150000"/>
              </a:lnSpc>
              <a:spcBef>
                <a:spcPts val="0"/>
              </a:spcBef>
              <a:spcAft>
                <a:spcPts val="600"/>
              </a:spcAft>
              <a:buNone/>
            </a:pPr>
            <a:r>
              <a:rPr lang="en-US">
                <a:latin typeface="+mn-lt"/>
              </a:rPr>
              <a:t>11</a:t>
            </a:r>
          </a:p>
          <a:p>
            <a:pPr marL="0" indent="0" algn="ctr">
              <a:lnSpc>
                <a:spcPct val="150000"/>
              </a:lnSpc>
              <a:spcBef>
                <a:spcPts val="0"/>
              </a:spcBef>
              <a:spcAft>
                <a:spcPts val="600"/>
              </a:spcAft>
              <a:buNone/>
            </a:pPr>
            <a:r>
              <a:rPr lang="en-US">
                <a:latin typeface="+mn-lt"/>
              </a:rPr>
              <a:t>11</a:t>
            </a:r>
          </a:p>
          <a:p>
            <a:pPr marL="0" indent="0" algn="ctr">
              <a:lnSpc>
                <a:spcPct val="150000"/>
              </a:lnSpc>
              <a:spcBef>
                <a:spcPts val="0"/>
              </a:spcBef>
              <a:spcAft>
                <a:spcPts val="600"/>
              </a:spcAft>
              <a:buNone/>
            </a:pPr>
            <a:r>
              <a:rPr lang="en-US">
                <a:latin typeface="+mn-lt"/>
              </a:rPr>
              <a:t>12</a:t>
            </a:r>
          </a:p>
          <a:p>
            <a:pPr marL="0" indent="0" algn="ctr">
              <a:lnSpc>
                <a:spcPct val="150000"/>
              </a:lnSpc>
              <a:spcBef>
                <a:spcPts val="0"/>
              </a:spcBef>
              <a:spcAft>
                <a:spcPts val="600"/>
              </a:spcAft>
              <a:buNone/>
            </a:pPr>
            <a:r>
              <a:rPr lang="en-US">
                <a:latin typeface="+mn-lt"/>
              </a:rPr>
              <a:t>16</a:t>
            </a:r>
          </a:p>
          <a:p>
            <a:pPr marL="0" indent="0" algn="ctr">
              <a:lnSpc>
                <a:spcPct val="150000"/>
              </a:lnSpc>
              <a:spcBef>
                <a:spcPts val="0"/>
              </a:spcBef>
              <a:spcAft>
                <a:spcPts val="600"/>
              </a:spcAft>
              <a:buNone/>
            </a:pPr>
            <a:r>
              <a:rPr lang="en-US" b="1">
                <a:latin typeface="+mn-lt"/>
              </a:rPr>
              <a:t>22</a:t>
            </a:r>
          </a:p>
          <a:p>
            <a:pPr marL="0" indent="0" algn="ctr">
              <a:lnSpc>
                <a:spcPct val="150000"/>
              </a:lnSpc>
              <a:spcBef>
                <a:spcPts val="0"/>
              </a:spcBef>
              <a:spcAft>
                <a:spcPts val="600"/>
              </a:spcAft>
              <a:buNone/>
            </a:pPr>
            <a:r>
              <a:rPr lang="en-US">
                <a:latin typeface="+mn-lt"/>
              </a:rPr>
              <a:t>22</a:t>
            </a:r>
          </a:p>
          <a:p>
            <a:pPr marL="0" indent="0" algn="ctr">
              <a:lnSpc>
                <a:spcPct val="150000"/>
              </a:lnSpc>
              <a:spcBef>
                <a:spcPts val="0"/>
              </a:spcBef>
              <a:spcAft>
                <a:spcPts val="600"/>
              </a:spcAft>
              <a:buNone/>
            </a:pPr>
            <a:r>
              <a:rPr lang="en-US">
                <a:latin typeface="+mn-lt"/>
              </a:rPr>
              <a:t>22</a:t>
            </a:r>
          </a:p>
        </p:txBody>
      </p:sp>
      <p:cxnSp>
        <p:nvCxnSpPr>
          <p:cNvPr id="9" name="Straight Connector 8">
            <a:extLst>
              <a:ext uri="{FF2B5EF4-FFF2-40B4-BE49-F238E27FC236}">
                <a16:creationId xmlns:a16="http://schemas.microsoft.com/office/drawing/2014/main" id="{C68BE073-E101-17FA-C9D6-D6F3DD6FAA4A}"/>
              </a:ext>
            </a:extLst>
          </p:cNvPr>
          <p:cNvCxnSpPr>
            <a:cxnSpLocks/>
          </p:cNvCxnSpPr>
          <p:nvPr/>
        </p:nvCxnSpPr>
        <p:spPr>
          <a:xfrm>
            <a:off x="3253759" y="2866061"/>
            <a:ext cx="3168782"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E5A8902-CAA6-ED17-EC33-9A2B40C64DCD}"/>
              </a:ext>
            </a:extLst>
          </p:cNvPr>
          <p:cNvCxnSpPr>
            <a:cxnSpLocks/>
          </p:cNvCxnSpPr>
          <p:nvPr/>
        </p:nvCxnSpPr>
        <p:spPr>
          <a:xfrm>
            <a:off x="3763108" y="6374971"/>
            <a:ext cx="2659433"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3A4FFF-BE66-1539-1F05-C1CCA1E0F716}"/>
              </a:ext>
            </a:extLst>
          </p:cNvPr>
          <p:cNvCxnSpPr>
            <a:cxnSpLocks/>
          </p:cNvCxnSpPr>
          <p:nvPr/>
        </p:nvCxnSpPr>
        <p:spPr>
          <a:xfrm>
            <a:off x="4253220" y="6725862"/>
            <a:ext cx="2169321"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8066AC-0D7E-BF6E-13F1-6758C28A83FA}"/>
              </a:ext>
            </a:extLst>
          </p:cNvPr>
          <p:cNvCxnSpPr>
            <a:cxnSpLocks/>
          </p:cNvCxnSpPr>
          <p:nvPr/>
        </p:nvCxnSpPr>
        <p:spPr>
          <a:xfrm>
            <a:off x="2438400" y="7778535"/>
            <a:ext cx="3984141"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CE5028-2F98-BBD2-4245-EC7C6C8DAC2E}"/>
              </a:ext>
            </a:extLst>
          </p:cNvPr>
          <p:cNvCxnSpPr>
            <a:cxnSpLocks/>
          </p:cNvCxnSpPr>
          <p:nvPr/>
        </p:nvCxnSpPr>
        <p:spPr>
          <a:xfrm>
            <a:off x="4595446" y="5322298"/>
            <a:ext cx="1827095"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A24164-B4F9-9B8C-E2C6-0380D4B244C7}"/>
              </a:ext>
            </a:extLst>
          </p:cNvPr>
          <p:cNvCxnSpPr>
            <a:cxnSpLocks/>
          </p:cNvCxnSpPr>
          <p:nvPr/>
        </p:nvCxnSpPr>
        <p:spPr>
          <a:xfrm>
            <a:off x="3253759" y="5673189"/>
            <a:ext cx="3168782"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40ECD6-C20E-2931-C870-4FB61BD2E2A8}"/>
              </a:ext>
            </a:extLst>
          </p:cNvPr>
          <p:cNvCxnSpPr>
            <a:cxnSpLocks/>
          </p:cNvCxnSpPr>
          <p:nvPr/>
        </p:nvCxnSpPr>
        <p:spPr>
          <a:xfrm>
            <a:off x="5081588" y="4264862"/>
            <a:ext cx="1421915"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02BC712-0633-8F26-AA4F-C1CF68ECEB09}"/>
              </a:ext>
            </a:extLst>
          </p:cNvPr>
          <p:cNvCxnSpPr>
            <a:cxnSpLocks/>
          </p:cNvCxnSpPr>
          <p:nvPr/>
        </p:nvCxnSpPr>
        <p:spPr>
          <a:xfrm>
            <a:off x="2602523" y="7076753"/>
            <a:ext cx="3820018"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DCE8E9-CE44-C7FA-21E4-9B3BE24C5AC1}"/>
              </a:ext>
            </a:extLst>
          </p:cNvPr>
          <p:cNvCxnSpPr>
            <a:cxnSpLocks/>
          </p:cNvCxnSpPr>
          <p:nvPr/>
        </p:nvCxnSpPr>
        <p:spPr>
          <a:xfrm>
            <a:off x="4767297" y="8129426"/>
            <a:ext cx="1655244"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3DDDF4-A198-BBE5-DDA7-598B74652170}"/>
              </a:ext>
            </a:extLst>
          </p:cNvPr>
          <p:cNvCxnSpPr>
            <a:cxnSpLocks/>
          </p:cNvCxnSpPr>
          <p:nvPr/>
        </p:nvCxnSpPr>
        <p:spPr>
          <a:xfrm>
            <a:off x="2438400" y="3918734"/>
            <a:ext cx="3984141"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0F4F49-A6DB-4F70-04B7-3886694F6AC9}"/>
              </a:ext>
            </a:extLst>
          </p:cNvPr>
          <p:cNvCxnSpPr>
            <a:cxnSpLocks/>
          </p:cNvCxnSpPr>
          <p:nvPr/>
        </p:nvCxnSpPr>
        <p:spPr>
          <a:xfrm>
            <a:off x="5253630" y="4971407"/>
            <a:ext cx="1168911"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2B6C8C-7754-C2E3-5C50-2C07A3416996}"/>
              </a:ext>
            </a:extLst>
          </p:cNvPr>
          <p:cNvCxnSpPr>
            <a:cxnSpLocks/>
          </p:cNvCxnSpPr>
          <p:nvPr/>
        </p:nvCxnSpPr>
        <p:spPr>
          <a:xfrm>
            <a:off x="2602523" y="7427644"/>
            <a:ext cx="3820018"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95FC99-9FDC-A043-0152-63D409688D6E}"/>
              </a:ext>
            </a:extLst>
          </p:cNvPr>
          <p:cNvCxnSpPr>
            <a:cxnSpLocks/>
          </p:cNvCxnSpPr>
          <p:nvPr/>
        </p:nvCxnSpPr>
        <p:spPr>
          <a:xfrm>
            <a:off x="5253630" y="6024080"/>
            <a:ext cx="1168911"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227229-A7C5-21EC-3FB8-9B5A0FE01784}"/>
              </a:ext>
            </a:extLst>
          </p:cNvPr>
          <p:cNvCxnSpPr>
            <a:cxnSpLocks/>
          </p:cNvCxnSpPr>
          <p:nvPr/>
        </p:nvCxnSpPr>
        <p:spPr>
          <a:xfrm>
            <a:off x="2602523" y="3216952"/>
            <a:ext cx="3820018"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E33B85-CBDE-113B-F7FA-C72F02976C2A}"/>
              </a:ext>
            </a:extLst>
          </p:cNvPr>
          <p:cNvCxnSpPr>
            <a:cxnSpLocks/>
          </p:cNvCxnSpPr>
          <p:nvPr/>
        </p:nvCxnSpPr>
        <p:spPr>
          <a:xfrm>
            <a:off x="2848708" y="3567843"/>
            <a:ext cx="3573833"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0A51069-D19F-5A97-586F-F206C8BB1D97}"/>
              </a:ext>
            </a:extLst>
          </p:cNvPr>
          <p:cNvCxnSpPr>
            <a:cxnSpLocks/>
          </p:cNvCxnSpPr>
          <p:nvPr/>
        </p:nvCxnSpPr>
        <p:spPr>
          <a:xfrm>
            <a:off x="3253759" y="4620516"/>
            <a:ext cx="3168782"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D9C707-5AA1-F28A-454F-49D20EB2D65C}"/>
              </a:ext>
            </a:extLst>
          </p:cNvPr>
          <p:cNvCxnSpPr>
            <a:cxnSpLocks/>
          </p:cNvCxnSpPr>
          <p:nvPr/>
        </p:nvCxnSpPr>
        <p:spPr>
          <a:xfrm>
            <a:off x="3610708" y="8480317"/>
            <a:ext cx="2811833"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852B9FE-0DE3-0FF1-D132-E56512768184}"/>
              </a:ext>
            </a:extLst>
          </p:cNvPr>
          <p:cNvCxnSpPr>
            <a:cxnSpLocks/>
          </p:cNvCxnSpPr>
          <p:nvPr/>
        </p:nvCxnSpPr>
        <p:spPr>
          <a:xfrm>
            <a:off x="4337538" y="8831212"/>
            <a:ext cx="2085003"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548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house, building&#10;&#10;Description automatically generated">
            <a:extLst>
              <a:ext uri="{FF2B5EF4-FFF2-40B4-BE49-F238E27FC236}">
                <a16:creationId xmlns:a16="http://schemas.microsoft.com/office/drawing/2014/main" id="{6C66DABC-A3C0-E50D-6EB5-1A545AA73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44" y="1724736"/>
            <a:ext cx="6338565" cy="3565445"/>
          </a:xfrm>
          <a:prstGeom prst="rect">
            <a:avLst/>
          </a:prstGeom>
        </p:spPr>
      </p:pic>
      <p:sp>
        <p:nvSpPr>
          <p:cNvPr id="3" name="TextBox 2">
            <a:extLst>
              <a:ext uri="{FF2B5EF4-FFF2-40B4-BE49-F238E27FC236}">
                <a16:creationId xmlns:a16="http://schemas.microsoft.com/office/drawing/2014/main" id="{823FA79A-6258-2382-803E-35AC1DB50621}"/>
              </a:ext>
            </a:extLst>
          </p:cNvPr>
          <p:cNvSpPr txBox="1"/>
          <p:nvPr/>
        </p:nvSpPr>
        <p:spPr>
          <a:xfrm>
            <a:off x="691027" y="1127917"/>
            <a:ext cx="5380992" cy="553100"/>
          </a:xfrm>
          <a:prstGeom prst="rect">
            <a:avLst/>
          </a:prstGeom>
          <a:noFill/>
        </p:spPr>
        <p:txBody>
          <a:bodyPr wrap="square">
            <a:spAutoFit/>
          </a:bodyPr>
          <a:lstStyle/>
          <a:p>
            <a:pPr>
              <a:lnSpc>
                <a:spcPct val="130000"/>
              </a:lnSpc>
            </a:pPr>
            <a:r>
              <a:rPr lang="en-US" sz="1200" b="1" u="sng">
                <a:solidFill>
                  <a:srgbClr val="2491D2"/>
                </a:solidFill>
                <a:ea typeface="PMingLiU" panose="02020500000000000000" pitchFamily="18" charset="-120"/>
                <a:cs typeface="Arial" panose="020B0604020202020204" pitchFamily="34" charset="0"/>
              </a:rPr>
              <a:t>ELEVATION B</a:t>
            </a:r>
          </a:p>
          <a:p>
            <a:pPr>
              <a:lnSpc>
                <a:spcPct val="130000"/>
              </a:lnSpc>
            </a:pPr>
            <a:r>
              <a:rPr lang="en-US" sz="1200" b="1">
                <a:solidFill>
                  <a:srgbClr val="2491D2"/>
                </a:solidFill>
                <a:ea typeface="PMingLiU" panose="02020500000000000000" pitchFamily="18" charset="-120"/>
                <a:cs typeface="Arial" panose="020B0604020202020204" pitchFamily="34" charset="0"/>
              </a:rPr>
              <a:t>MODERN FARMHOUSE</a:t>
            </a:r>
            <a:endParaRPr lang="en-US" sz="1200">
              <a:solidFill>
                <a:srgbClr val="2491D2"/>
              </a:solidFill>
              <a:ea typeface="PMingLiU" panose="02020500000000000000" pitchFamily="18" charset="-120"/>
              <a:cs typeface="Arial" panose="020B0604020202020204" pitchFamily="34" charset="0"/>
            </a:endParaRPr>
          </a:p>
        </p:txBody>
      </p:sp>
      <p:pic>
        <p:nvPicPr>
          <p:cNvPr id="6" name="Picture 5" descr="A black screen with red text&#10;&#10;Description automatically generated">
            <a:extLst>
              <a:ext uri="{FF2B5EF4-FFF2-40B4-BE49-F238E27FC236}">
                <a16:creationId xmlns:a16="http://schemas.microsoft.com/office/drawing/2014/main" id="{F5332AF7-25EB-10A2-15B9-1ABE4FB1F43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760722" y="5859899"/>
            <a:ext cx="3521145" cy="3015403"/>
          </a:xfrm>
          <a:prstGeom prst="rect">
            <a:avLst/>
          </a:prstGeom>
        </p:spPr>
      </p:pic>
      <p:pic>
        <p:nvPicPr>
          <p:cNvPr id="7" name="Picture 6" descr="A black screen with red text&#10;&#10;Description automatically generated">
            <a:extLst>
              <a:ext uri="{FF2B5EF4-FFF2-40B4-BE49-F238E27FC236}">
                <a16:creationId xmlns:a16="http://schemas.microsoft.com/office/drawing/2014/main" id="{34C2BBA1-F365-9DD9-A939-9D0C2048289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4281867" y="5875726"/>
            <a:ext cx="2748103" cy="3054757"/>
          </a:xfrm>
          <a:prstGeom prst="rect">
            <a:avLst/>
          </a:prstGeom>
        </p:spPr>
      </p:pic>
      <p:sp>
        <p:nvSpPr>
          <p:cNvPr id="8" name="TextBox 7">
            <a:extLst>
              <a:ext uri="{FF2B5EF4-FFF2-40B4-BE49-F238E27FC236}">
                <a16:creationId xmlns:a16="http://schemas.microsoft.com/office/drawing/2014/main" id="{16EE71CD-EB0F-898D-D8B7-0D32F5D94905}"/>
              </a:ext>
            </a:extLst>
          </p:cNvPr>
          <p:cNvSpPr txBox="1"/>
          <p:nvPr/>
        </p:nvSpPr>
        <p:spPr>
          <a:xfrm>
            <a:off x="632941" y="5484027"/>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375 Square Foot Elevation:</a:t>
            </a:r>
          </a:p>
        </p:txBody>
      </p:sp>
      <p:sp>
        <p:nvSpPr>
          <p:cNvPr id="10" name="Title 1">
            <a:extLst>
              <a:ext uri="{FF2B5EF4-FFF2-40B4-BE49-F238E27FC236}">
                <a16:creationId xmlns:a16="http://schemas.microsoft.com/office/drawing/2014/main" id="{23FA6983-B556-5524-CAB5-899E1629AFE9}"/>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dirty="0">
                <a:solidFill>
                  <a:schemeClr val="bg1"/>
                </a:solidFill>
                <a:latin typeface="+mn-lt"/>
              </a:rPr>
              <a:t>PAGE 18</a:t>
            </a:r>
          </a:p>
        </p:txBody>
      </p:sp>
    </p:spTree>
    <p:extLst>
      <p:ext uri="{BB962C8B-B14F-4D97-AF65-F5344CB8AC3E}">
        <p14:creationId xmlns:p14="http://schemas.microsoft.com/office/powerpoint/2010/main" val="2224115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screen with red dots&#10;&#10;Description automatically generated">
            <a:extLst>
              <a:ext uri="{FF2B5EF4-FFF2-40B4-BE49-F238E27FC236}">
                <a16:creationId xmlns:a16="http://schemas.microsoft.com/office/drawing/2014/main" id="{84FF2836-BC58-97D9-89D4-DA247A3ED38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773618" y="1314059"/>
            <a:ext cx="3118526" cy="2799567"/>
          </a:xfrm>
          <a:prstGeom prst="rect">
            <a:avLst/>
          </a:prstGeom>
        </p:spPr>
      </p:pic>
      <p:pic>
        <p:nvPicPr>
          <p:cNvPr id="3" name="Picture 2" descr="A black screen with red dots&#10;&#10;Description automatically generated">
            <a:extLst>
              <a:ext uri="{FF2B5EF4-FFF2-40B4-BE49-F238E27FC236}">
                <a16:creationId xmlns:a16="http://schemas.microsoft.com/office/drawing/2014/main" id="{017F2F17-1658-C085-C4EA-48E0B07B9EB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3733468" y="1335256"/>
            <a:ext cx="3118525" cy="2801816"/>
          </a:xfrm>
          <a:prstGeom prst="rect">
            <a:avLst/>
          </a:prstGeom>
        </p:spPr>
      </p:pic>
      <p:pic>
        <p:nvPicPr>
          <p:cNvPr id="4" name="Picture 3" descr="A black screen with red text&#10;&#10;Description automatically generated">
            <a:extLst>
              <a:ext uri="{FF2B5EF4-FFF2-40B4-BE49-F238E27FC236}">
                <a16:creationId xmlns:a16="http://schemas.microsoft.com/office/drawing/2014/main" id="{0280F689-7405-B415-8C15-0797474E1159}"/>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52937"/>
          <a:stretch/>
        </p:blipFill>
        <p:spPr>
          <a:xfrm>
            <a:off x="719077" y="4260069"/>
            <a:ext cx="3463333" cy="2256790"/>
          </a:xfrm>
          <a:prstGeom prst="rect">
            <a:avLst/>
          </a:prstGeom>
        </p:spPr>
      </p:pic>
      <p:pic>
        <p:nvPicPr>
          <p:cNvPr id="5" name="Picture 4" descr="A black screen with red text&#10;&#10;Description automatically generated">
            <a:extLst>
              <a:ext uri="{FF2B5EF4-FFF2-40B4-BE49-F238E27FC236}">
                <a16:creationId xmlns:a16="http://schemas.microsoft.com/office/drawing/2014/main" id="{D7FEC826-F4B5-55A4-057B-8A0EF8450171}"/>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4246668" y="4247460"/>
            <a:ext cx="2790750" cy="2439335"/>
          </a:xfrm>
          <a:prstGeom prst="rect">
            <a:avLst/>
          </a:prstGeom>
        </p:spPr>
      </p:pic>
      <p:pic>
        <p:nvPicPr>
          <p:cNvPr id="6" name="Picture 5" descr="A black screen with red text&#10;&#10;Description automatically generated">
            <a:extLst>
              <a:ext uri="{FF2B5EF4-FFF2-40B4-BE49-F238E27FC236}">
                <a16:creationId xmlns:a16="http://schemas.microsoft.com/office/drawing/2014/main" id="{826F033B-DC25-4FB7-C72F-3DD215DF6BC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773618" y="6719217"/>
            <a:ext cx="3243134" cy="2401444"/>
          </a:xfrm>
          <a:prstGeom prst="rect">
            <a:avLst/>
          </a:prstGeom>
        </p:spPr>
      </p:pic>
      <p:pic>
        <p:nvPicPr>
          <p:cNvPr id="7" name="Picture 6" descr="A black screen with red text&#10;&#10;Description automatically generated">
            <a:extLst>
              <a:ext uri="{FF2B5EF4-FFF2-40B4-BE49-F238E27FC236}">
                <a16:creationId xmlns:a16="http://schemas.microsoft.com/office/drawing/2014/main" id="{E9DFED6C-7051-B3E6-1D13-1BFA43F0CD7D}"/>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5475" t="50342"/>
          <a:stretch/>
        </p:blipFill>
        <p:spPr>
          <a:xfrm>
            <a:off x="4032420" y="6724089"/>
            <a:ext cx="3065547" cy="2401444"/>
          </a:xfrm>
          <a:prstGeom prst="rect">
            <a:avLst/>
          </a:prstGeom>
        </p:spPr>
      </p:pic>
      <p:sp>
        <p:nvSpPr>
          <p:cNvPr id="12" name="TextBox 11">
            <a:extLst>
              <a:ext uri="{FF2B5EF4-FFF2-40B4-BE49-F238E27FC236}">
                <a16:creationId xmlns:a16="http://schemas.microsoft.com/office/drawing/2014/main" id="{53359F38-2DD9-1726-1C5F-5F53F3C1639D}"/>
              </a:ext>
            </a:extLst>
          </p:cNvPr>
          <p:cNvSpPr txBox="1"/>
          <p:nvPr/>
        </p:nvSpPr>
        <p:spPr>
          <a:xfrm>
            <a:off x="691556" y="1114985"/>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550 Square Foot Elevation:</a:t>
            </a:r>
          </a:p>
        </p:txBody>
      </p:sp>
      <p:sp>
        <p:nvSpPr>
          <p:cNvPr id="13" name="TextBox 12">
            <a:extLst>
              <a:ext uri="{FF2B5EF4-FFF2-40B4-BE49-F238E27FC236}">
                <a16:creationId xmlns:a16="http://schemas.microsoft.com/office/drawing/2014/main" id="{A4D3D5BD-F389-38F6-ECA7-16BEAF8B2054}"/>
              </a:ext>
            </a:extLst>
          </p:cNvPr>
          <p:cNvSpPr txBox="1"/>
          <p:nvPr/>
        </p:nvSpPr>
        <p:spPr>
          <a:xfrm>
            <a:off x="691556" y="4019842"/>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743 Square Foot Elevation:</a:t>
            </a:r>
          </a:p>
        </p:txBody>
      </p:sp>
      <p:sp>
        <p:nvSpPr>
          <p:cNvPr id="14" name="TextBox 13">
            <a:extLst>
              <a:ext uri="{FF2B5EF4-FFF2-40B4-BE49-F238E27FC236}">
                <a16:creationId xmlns:a16="http://schemas.microsoft.com/office/drawing/2014/main" id="{8FED82D7-FFDF-0CE0-F6E3-BB52C6077218}"/>
              </a:ext>
            </a:extLst>
          </p:cNvPr>
          <p:cNvSpPr txBox="1"/>
          <p:nvPr/>
        </p:nvSpPr>
        <p:spPr>
          <a:xfrm>
            <a:off x="691556" y="6459943"/>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908 Square Foot Elevation:</a:t>
            </a:r>
          </a:p>
        </p:txBody>
      </p:sp>
      <p:sp>
        <p:nvSpPr>
          <p:cNvPr id="15" name="Title 1">
            <a:extLst>
              <a:ext uri="{FF2B5EF4-FFF2-40B4-BE49-F238E27FC236}">
                <a16:creationId xmlns:a16="http://schemas.microsoft.com/office/drawing/2014/main" id="{0B7CFC54-0D83-0B1D-912B-70F49009BA4E}"/>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19</a:t>
            </a:r>
          </a:p>
        </p:txBody>
      </p:sp>
    </p:spTree>
    <p:extLst>
      <p:ext uri="{BB962C8B-B14F-4D97-AF65-F5344CB8AC3E}">
        <p14:creationId xmlns:p14="http://schemas.microsoft.com/office/powerpoint/2010/main" val="4091856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sky, outdoor, house&#10;&#10;Description automatically generated">
            <a:extLst>
              <a:ext uri="{FF2B5EF4-FFF2-40B4-BE49-F238E27FC236}">
                <a16:creationId xmlns:a16="http://schemas.microsoft.com/office/drawing/2014/main" id="{504CA389-67AA-117F-7535-9ABC03476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90" y="1724739"/>
            <a:ext cx="6338565" cy="3565442"/>
          </a:xfrm>
          <a:prstGeom prst="rect">
            <a:avLst/>
          </a:prstGeom>
        </p:spPr>
      </p:pic>
      <p:sp>
        <p:nvSpPr>
          <p:cNvPr id="3" name="TextBox 2">
            <a:extLst>
              <a:ext uri="{FF2B5EF4-FFF2-40B4-BE49-F238E27FC236}">
                <a16:creationId xmlns:a16="http://schemas.microsoft.com/office/drawing/2014/main" id="{2FB8C836-E084-FE61-4CE4-93B137560EAB}"/>
              </a:ext>
            </a:extLst>
          </p:cNvPr>
          <p:cNvSpPr txBox="1"/>
          <p:nvPr/>
        </p:nvSpPr>
        <p:spPr>
          <a:xfrm>
            <a:off x="691027" y="1127917"/>
            <a:ext cx="5380992" cy="553100"/>
          </a:xfrm>
          <a:prstGeom prst="rect">
            <a:avLst/>
          </a:prstGeom>
          <a:noFill/>
        </p:spPr>
        <p:txBody>
          <a:bodyPr wrap="square">
            <a:spAutoFit/>
          </a:bodyPr>
          <a:lstStyle/>
          <a:p>
            <a:pPr>
              <a:lnSpc>
                <a:spcPct val="130000"/>
              </a:lnSpc>
            </a:pPr>
            <a:r>
              <a:rPr lang="en-US" sz="1200" b="1" u="sng">
                <a:solidFill>
                  <a:srgbClr val="2491D2"/>
                </a:solidFill>
                <a:ea typeface="PMingLiU" panose="02020500000000000000" pitchFamily="18" charset="-120"/>
                <a:cs typeface="Arial" panose="020B0604020202020204" pitchFamily="34" charset="0"/>
              </a:rPr>
              <a:t>ELEVATION C</a:t>
            </a:r>
          </a:p>
          <a:p>
            <a:pPr>
              <a:lnSpc>
                <a:spcPct val="130000"/>
              </a:lnSpc>
            </a:pPr>
            <a:r>
              <a:rPr lang="en-US" sz="1200" b="1">
                <a:solidFill>
                  <a:srgbClr val="2491D2"/>
                </a:solidFill>
                <a:ea typeface="PMingLiU" panose="02020500000000000000" pitchFamily="18" charset="-120"/>
                <a:cs typeface="Arial" panose="020B0604020202020204" pitchFamily="34" charset="0"/>
              </a:rPr>
              <a:t>CRAFTSMAN/BUNGALOW</a:t>
            </a:r>
            <a:endParaRPr lang="en-US" sz="1200">
              <a:solidFill>
                <a:srgbClr val="2491D2"/>
              </a:solidFill>
              <a:ea typeface="PMingLiU" panose="02020500000000000000" pitchFamily="18" charset="-120"/>
              <a:cs typeface="Arial" panose="020B0604020202020204" pitchFamily="34" charset="0"/>
            </a:endParaRPr>
          </a:p>
        </p:txBody>
      </p:sp>
      <p:sp>
        <p:nvSpPr>
          <p:cNvPr id="6" name="TextBox 5">
            <a:extLst>
              <a:ext uri="{FF2B5EF4-FFF2-40B4-BE49-F238E27FC236}">
                <a16:creationId xmlns:a16="http://schemas.microsoft.com/office/drawing/2014/main" id="{6882CE56-5C30-8F22-15ED-169FFC9107C1}"/>
              </a:ext>
            </a:extLst>
          </p:cNvPr>
          <p:cNvSpPr txBox="1"/>
          <p:nvPr/>
        </p:nvSpPr>
        <p:spPr>
          <a:xfrm>
            <a:off x="632941" y="5484027"/>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375 Square Foot Elevation:</a:t>
            </a:r>
          </a:p>
        </p:txBody>
      </p:sp>
      <p:pic>
        <p:nvPicPr>
          <p:cNvPr id="10" name="Picture 9" descr="A diagram of a house&#10;&#10;Description automatically generated">
            <a:extLst>
              <a:ext uri="{FF2B5EF4-FFF2-40B4-BE49-F238E27FC236}">
                <a16:creationId xmlns:a16="http://schemas.microsoft.com/office/drawing/2014/main" id="{C9A4F192-7F9D-AE1D-11B6-DC70063B4702}"/>
              </a:ext>
            </a:extLst>
          </p:cNvPr>
          <p:cNvPicPr>
            <a:picLocks noChangeAspect="1"/>
          </p:cNvPicPr>
          <p:nvPr/>
        </p:nvPicPr>
        <p:blipFill rotWithShape="1">
          <a:blip r:embed="rId3">
            <a:extLst>
              <a:ext uri="{28A0092B-C50C-407E-A947-70E740481C1C}">
                <a14:useLocalDpi xmlns:a14="http://schemas.microsoft.com/office/drawing/2010/main" val="0"/>
              </a:ext>
            </a:extLst>
          </a:blip>
          <a:srcRect l="4675" t="13801" r="52941" b="60407"/>
          <a:stretch/>
        </p:blipFill>
        <p:spPr>
          <a:xfrm>
            <a:off x="812376" y="5916169"/>
            <a:ext cx="3513365" cy="1425351"/>
          </a:xfrm>
          <a:prstGeom prst="rect">
            <a:avLst/>
          </a:prstGeom>
        </p:spPr>
      </p:pic>
      <p:pic>
        <p:nvPicPr>
          <p:cNvPr id="11" name="Picture 10" descr="A diagram of a house&#10;&#10;Description automatically generated">
            <a:extLst>
              <a:ext uri="{FF2B5EF4-FFF2-40B4-BE49-F238E27FC236}">
                <a16:creationId xmlns:a16="http://schemas.microsoft.com/office/drawing/2014/main" id="{C8BDD673-6B2A-19ED-8105-EF046F6AD4E2}"/>
              </a:ext>
            </a:extLst>
          </p:cNvPr>
          <p:cNvPicPr>
            <a:picLocks noChangeAspect="1"/>
          </p:cNvPicPr>
          <p:nvPr/>
        </p:nvPicPr>
        <p:blipFill rotWithShape="1">
          <a:blip r:embed="rId3">
            <a:extLst>
              <a:ext uri="{28A0092B-C50C-407E-A947-70E740481C1C}">
                <a14:useLocalDpi xmlns:a14="http://schemas.microsoft.com/office/drawing/2010/main" val="0"/>
              </a:ext>
            </a:extLst>
          </a:blip>
          <a:srcRect l="4675" t="63349" r="52941" b="10859"/>
          <a:stretch/>
        </p:blipFill>
        <p:spPr>
          <a:xfrm>
            <a:off x="812375" y="7490223"/>
            <a:ext cx="3513365" cy="1425351"/>
          </a:xfrm>
          <a:prstGeom prst="rect">
            <a:avLst/>
          </a:prstGeom>
        </p:spPr>
      </p:pic>
      <p:pic>
        <p:nvPicPr>
          <p:cNvPr id="12" name="Picture 11" descr="A diagram of a house&#10;&#10;Description automatically generated">
            <a:extLst>
              <a:ext uri="{FF2B5EF4-FFF2-40B4-BE49-F238E27FC236}">
                <a16:creationId xmlns:a16="http://schemas.microsoft.com/office/drawing/2014/main" id="{C84F9B17-794B-17D5-CC10-61A6794FB9D1}"/>
              </a:ext>
            </a:extLst>
          </p:cNvPr>
          <p:cNvPicPr>
            <a:picLocks noChangeAspect="1"/>
          </p:cNvPicPr>
          <p:nvPr/>
        </p:nvPicPr>
        <p:blipFill rotWithShape="1">
          <a:blip r:embed="rId3">
            <a:extLst>
              <a:ext uri="{28A0092B-C50C-407E-A947-70E740481C1C}">
                <a14:useLocalDpi xmlns:a14="http://schemas.microsoft.com/office/drawing/2010/main" val="0"/>
              </a:ext>
            </a:extLst>
          </a:blip>
          <a:srcRect l="55204" t="14608" r="15987" b="57680"/>
          <a:stretch/>
        </p:blipFill>
        <p:spPr>
          <a:xfrm>
            <a:off x="4254867" y="5919511"/>
            <a:ext cx="2388089" cy="1531470"/>
          </a:xfrm>
          <a:prstGeom prst="rect">
            <a:avLst/>
          </a:prstGeom>
        </p:spPr>
      </p:pic>
      <p:pic>
        <p:nvPicPr>
          <p:cNvPr id="13" name="Picture 12" descr="A diagram of a house&#10;&#10;Description automatically generated">
            <a:extLst>
              <a:ext uri="{FF2B5EF4-FFF2-40B4-BE49-F238E27FC236}">
                <a16:creationId xmlns:a16="http://schemas.microsoft.com/office/drawing/2014/main" id="{0EA1C393-E3D1-B8B2-4D4F-DD9868BAD844}"/>
              </a:ext>
            </a:extLst>
          </p:cNvPr>
          <p:cNvPicPr>
            <a:picLocks noChangeAspect="1"/>
          </p:cNvPicPr>
          <p:nvPr/>
        </p:nvPicPr>
        <p:blipFill rotWithShape="1">
          <a:blip r:embed="rId3">
            <a:extLst>
              <a:ext uri="{28A0092B-C50C-407E-A947-70E740481C1C}">
                <a14:useLocalDpi xmlns:a14="http://schemas.microsoft.com/office/drawing/2010/main" val="0"/>
              </a:ext>
            </a:extLst>
          </a:blip>
          <a:srcRect l="56260" t="61936" r="11356" b="10352"/>
          <a:stretch/>
        </p:blipFill>
        <p:spPr>
          <a:xfrm>
            <a:off x="4372708" y="7507502"/>
            <a:ext cx="2684447" cy="1531470"/>
          </a:xfrm>
          <a:prstGeom prst="rect">
            <a:avLst/>
          </a:prstGeom>
        </p:spPr>
      </p:pic>
      <p:sp>
        <p:nvSpPr>
          <p:cNvPr id="14" name="Title 1">
            <a:extLst>
              <a:ext uri="{FF2B5EF4-FFF2-40B4-BE49-F238E27FC236}">
                <a16:creationId xmlns:a16="http://schemas.microsoft.com/office/drawing/2014/main" id="{6708DBCF-ED4A-1141-6E1D-3F9029FED57D}"/>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20</a:t>
            </a:r>
          </a:p>
        </p:txBody>
      </p:sp>
    </p:spTree>
    <p:extLst>
      <p:ext uri="{BB962C8B-B14F-4D97-AF65-F5344CB8AC3E}">
        <p14:creationId xmlns:p14="http://schemas.microsoft.com/office/powerpoint/2010/main" val="3730419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9FAE12DB-6D88-BECA-E316-F34F4D87852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a:off x="773618" y="1297762"/>
            <a:ext cx="3154805" cy="266652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444101CF-4489-8EE8-85BF-7E1AA2FFEBA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3897918" y="1357802"/>
            <a:ext cx="2934207" cy="2629929"/>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1AD5EECA-1679-D95E-54CB-EF1EC0C444A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52340"/>
          <a:stretch/>
        </p:blipFill>
        <p:spPr>
          <a:xfrm>
            <a:off x="778282" y="4253032"/>
            <a:ext cx="3456370" cy="2279484"/>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DB281CA-7603-2E71-BBFB-C01E8D042456}"/>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4253433" y="4247751"/>
            <a:ext cx="2745305" cy="2237790"/>
          </a:xfrm>
          <a:prstGeom prst="rect">
            <a:avLst/>
          </a:prstGeom>
        </p:spPr>
      </p:pic>
      <p:pic>
        <p:nvPicPr>
          <p:cNvPr id="12" name="Picture 11" descr="A screenshot of a black screen&#10;&#10;Description automatically generated">
            <a:extLst>
              <a:ext uri="{FF2B5EF4-FFF2-40B4-BE49-F238E27FC236}">
                <a16:creationId xmlns:a16="http://schemas.microsoft.com/office/drawing/2014/main" id="{46C8EF76-C286-A39F-32D3-A03F3EB29243}"/>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b="51855"/>
          <a:stretch/>
        </p:blipFill>
        <p:spPr>
          <a:xfrm>
            <a:off x="770657" y="6795911"/>
            <a:ext cx="3131966" cy="2219098"/>
          </a:xfrm>
          <a:prstGeom prst="rect">
            <a:avLst/>
          </a:prstGeom>
        </p:spPr>
      </p:pic>
      <p:pic>
        <p:nvPicPr>
          <p:cNvPr id="13" name="Picture 12" descr="A screenshot of a black screen&#10;&#10;Description automatically generated">
            <a:extLst>
              <a:ext uri="{FF2B5EF4-FFF2-40B4-BE49-F238E27FC236}">
                <a16:creationId xmlns:a16="http://schemas.microsoft.com/office/drawing/2014/main" id="{E9CF7CD1-6FAB-46F1-587B-ED13E5C6A953}"/>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3616" t="51114"/>
          <a:stretch/>
        </p:blipFill>
        <p:spPr>
          <a:xfrm>
            <a:off x="4015210" y="6787577"/>
            <a:ext cx="3018697" cy="2253287"/>
          </a:xfrm>
          <a:prstGeom prst="rect">
            <a:avLst/>
          </a:prstGeom>
        </p:spPr>
      </p:pic>
      <p:sp>
        <p:nvSpPr>
          <p:cNvPr id="20" name="TextBox 19">
            <a:extLst>
              <a:ext uri="{FF2B5EF4-FFF2-40B4-BE49-F238E27FC236}">
                <a16:creationId xmlns:a16="http://schemas.microsoft.com/office/drawing/2014/main" id="{0377A95D-12F8-C8A8-D2E0-968228CA100A}"/>
              </a:ext>
            </a:extLst>
          </p:cNvPr>
          <p:cNvSpPr txBox="1"/>
          <p:nvPr/>
        </p:nvSpPr>
        <p:spPr>
          <a:xfrm>
            <a:off x="691556" y="1114985"/>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550 Square Foot Elevation:</a:t>
            </a:r>
          </a:p>
        </p:txBody>
      </p:sp>
      <p:sp>
        <p:nvSpPr>
          <p:cNvPr id="21" name="TextBox 20">
            <a:extLst>
              <a:ext uri="{FF2B5EF4-FFF2-40B4-BE49-F238E27FC236}">
                <a16:creationId xmlns:a16="http://schemas.microsoft.com/office/drawing/2014/main" id="{DE46FDF5-613C-6AD6-599D-13BACD26B10D}"/>
              </a:ext>
            </a:extLst>
          </p:cNvPr>
          <p:cNvSpPr txBox="1"/>
          <p:nvPr/>
        </p:nvSpPr>
        <p:spPr>
          <a:xfrm>
            <a:off x="691556" y="4019842"/>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743 Square Foot Elevation:</a:t>
            </a:r>
          </a:p>
        </p:txBody>
      </p:sp>
      <p:sp>
        <p:nvSpPr>
          <p:cNvPr id="22" name="TextBox 21">
            <a:extLst>
              <a:ext uri="{FF2B5EF4-FFF2-40B4-BE49-F238E27FC236}">
                <a16:creationId xmlns:a16="http://schemas.microsoft.com/office/drawing/2014/main" id="{CD6ADAC9-0FCC-A86B-DA8B-05C55CF8F4A0}"/>
              </a:ext>
            </a:extLst>
          </p:cNvPr>
          <p:cNvSpPr txBox="1"/>
          <p:nvPr/>
        </p:nvSpPr>
        <p:spPr>
          <a:xfrm>
            <a:off x="691556" y="6459943"/>
            <a:ext cx="5380992" cy="299184"/>
          </a:xfrm>
          <a:prstGeom prst="rect">
            <a:avLst/>
          </a:prstGeom>
          <a:noFill/>
        </p:spPr>
        <p:txBody>
          <a:bodyPr wrap="square">
            <a:spAutoFit/>
          </a:bodyPr>
          <a:lstStyle/>
          <a:p>
            <a:pPr>
              <a:lnSpc>
                <a:spcPct val="120000"/>
              </a:lnSpc>
              <a:spcBef>
                <a:spcPts val="660"/>
              </a:spcBef>
            </a:pPr>
            <a:r>
              <a:rPr lang="en-US" sz="1200" i="1">
                <a:solidFill>
                  <a:srgbClr val="2491D2"/>
                </a:solidFill>
                <a:ea typeface="PMingLiU" panose="02020500000000000000" pitchFamily="18" charset="-120"/>
                <a:cs typeface="Arial" panose="020B0604020202020204" pitchFamily="34" charset="0"/>
              </a:rPr>
              <a:t>908 Square Foot Elevation:</a:t>
            </a:r>
          </a:p>
        </p:txBody>
      </p:sp>
      <p:sp>
        <p:nvSpPr>
          <p:cNvPr id="24" name="Title 1">
            <a:extLst>
              <a:ext uri="{FF2B5EF4-FFF2-40B4-BE49-F238E27FC236}">
                <a16:creationId xmlns:a16="http://schemas.microsoft.com/office/drawing/2014/main" id="{4F48F5FA-4B97-023D-79A0-FB5FDD8308A4}"/>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21</a:t>
            </a:r>
          </a:p>
        </p:txBody>
      </p:sp>
    </p:spTree>
    <p:extLst>
      <p:ext uri="{BB962C8B-B14F-4D97-AF65-F5344CB8AC3E}">
        <p14:creationId xmlns:p14="http://schemas.microsoft.com/office/powerpoint/2010/main" val="4197974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670688C-ADFE-8615-4F80-25303D6DD5A1}"/>
              </a:ext>
            </a:extLst>
          </p:cNvPr>
          <p:cNvSpPr txBox="1">
            <a:spLocks/>
          </p:cNvSpPr>
          <p:nvPr/>
        </p:nvSpPr>
        <p:spPr>
          <a:xfrm>
            <a:off x="162623" y="-991828"/>
            <a:ext cx="2790093" cy="2543150"/>
          </a:xfrm>
          <a:prstGeom prst="rect">
            <a:avLst/>
          </a:prstGeom>
          <a:solidFill>
            <a:schemeClr val="bg1">
              <a:alpha val="0"/>
            </a:schemeClr>
          </a:solidFill>
          <a:effectLst>
            <a:glow rad="127000">
              <a:schemeClr val="accent1">
                <a:alpha val="14000"/>
              </a:schemeClr>
            </a:glow>
            <a:softEdge rad="38100"/>
          </a:effectLst>
        </p:spPr>
        <p:txBody>
          <a:bodyPr anchor="t">
            <a:noAutofit/>
          </a:bodyPr>
          <a:lstStyle>
            <a:defPPr>
              <a:defRPr lang="en-US"/>
            </a:defPPr>
            <a:lvl1pPr indent="0" algn="just" defTabSz="777240">
              <a:lnSpc>
                <a:spcPct val="130000"/>
              </a:lnSpc>
              <a:spcBef>
                <a:spcPts val="0"/>
              </a:spcBef>
              <a:spcAft>
                <a:spcPts val="600"/>
              </a:spcAft>
              <a:buFont typeface="Arial" panose="020B0604020202020204" pitchFamily="34" charset="0"/>
              <a:buNone/>
              <a:defRPr sz="15000">
                <a:solidFill>
                  <a:srgbClr val="0F6F38">
                    <a:alpha val="30000"/>
                  </a:srgbClr>
                </a:solidFill>
                <a:latin typeface="Arial Black" panose="020B0A04020102020204" pitchFamily="34" charset="0"/>
                <a:ea typeface="Artifakt Element Heavy" panose="020B0B03050000020004" pitchFamily="34" charset="0"/>
                <a:cs typeface="Aharoni" panose="02010803020104030203" pitchFamily="2" charset="-79"/>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28CE2">
                    <a:alpha val="30000"/>
                  </a:srgbClr>
                </a:solidFill>
              </a:rPr>
              <a:t>5.</a:t>
            </a:r>
            <a:r>
              <a:rPr lang="en-US" dirty="0">
                <a:solidFill>
                  <a:srgbClr val="064D23">
                    <a:alpha val="30000"/>
                  </a:srgbClr>
                </a:solidFill>
              </a:rPr>
              <a:t> </a:t>
            </a:r>
          </a:p>
        </p:txBody>
      </p:sp>
      <p:sp>
        <p:nvSpPr>
          <p:cNvPr id="3" name="Rectangle 2">
            <a:extLst>
              <a:ext uri="{FF2B5EF4-FFF2-40B4-BE49-F238E27FC236}">
                <a16:creationId xmlns:a16="http://schemas.microsoft.com/office/drawing/2014/main" id="{D7A847B4-35CA-5154-8085-9CD2B668A248}"/>
              </a:ext>
            </a:extLst>
          </p:cNvPr>
          <p:cNvSpPr/>
          <p:nvPr/>
        </p:nvSpPr>
        <p:spPr>
          <a:xfrm>
            <a:off x="0" y="6188291"/>
            <a:ext cx="1557671"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A561"/>
              </a:solidFill>
            </a:endParaRPr>
          </a:p>
        </p:txBody>
      </p:sp>
      <p:sp>
        <p:nvSpPr>
          <p:cNvPr id="4" name="Rectangle 3">
            <a:extLst>
              <a:ext uri="{FF2B5EF4-FFF2-40B4-BE49-F238E27FC236}">
                <a16:creationId xmlns:a16="http://schemas.microsoft.com/office/drawing/2014/main" id="{5D9EFE43-6B12-0B17-7C98-A28BD542C8E9}"/>
              </a:ext>
            </a:extLst>
          </p:cNvPr>
          <p:cNvSpPr/>
          <p:nvPr/>
        </p:nvSpPr>
        <p:spPr>
          <a:xfrm>
            <a:off x="12699" y="7120146"/>
            <a:ext cx="1840524"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A561"/>
              </a:solidFill>
            </a:endParaRPr>
          </a:p>
        </p:txBody>
      </p:sp>
      <p:sp>
        <p:nvSpPr>
          <p:cNvPr id="5" name="Rectangle 4">
            <a:extLst>
              <a:ext uri="{FF2B5EF4-FFF2-40B4-BE49-F238E27FC236}">
                <a16:creationId xmlns:a16="http://schemas.microsoft.com/office/drawing/2014/main" id="{BBFB5D08-2DAF-21FC-F3DA-486F79246D8F}"/>
              </a:ext>
            </a:extLst>
          </p:cNvPr>
          <p:cNvSpPr/>
          <p:nvPr/>
        </p:nvSpPr>
        <p:spPr>
          <a:xfrm>
            <a:off x="-1" y="4128549"/>
            <a:ext cx="1557671"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A561"/>
              </a:solidFill>
            </a:endParaRPr>
          </a:p>
        </p:txBody>
      </p:sp>
      <p:sp>
        <p:nvSpPr>
          <p:cNvPr id="6" name="Title 1">
            <a:extLst>
              <a:ext uri="{FF2B5EF4-FFF2-40B4-BE49-F238E27FC236}">
                <a16:creationId xmlns:a16="http://schemas.microsoft.com/office/drawing/2014/main" id="{2D0411F3-1318-50D5-B731-AD77BD9787C3}"/>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22</a:t>
            </a:r>
          </a:p>
        </p:txBody>
      </p:sp>
      <p:sp>
        <p:nvSpPr>
          <p:cNvPr id="7" name="Content Placeholder 2">
            <a:extLst>
              <a:ext uri="{FF2B5EF4-FFF2-40B4-BE49-F238E27FC236}">
                <a16:creationId xmlns:a16="http://schemas.microsoft.com/office/drawing/2014/main" id="{2430944D-005E-BAF5-9100-4E7BF8D91FE1}"/>
              </a:ext>
            </a:extLst>
          </p:cNvPr>
          <p:cNvSpPr txBox="1">
            <a:spLocks/>
          </p:cNvSpPr>
          <p:nvPr/>
        </p:nvSpPr>
        <p:spPr>
          <a:xfrm>
            <a:off x="550985" y="1763908"/>
            <a:ext cx="6670430" cy="8313185"/>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600" b="1" dirty="0">
                <a:solidFill>
                  <a:srgbClr val="028CE2"/>
                </a:solidFill>
                <a:latin typeface="Daytona Condensed"/>
              </a:rPr>
              <a:t>- - - - - FREQUENTLY ASKED QUESTIONS - - - - - </a:t>
            </a:r>
            <a:endParaRPr lang="en-US" sz="1600" b="1" dirty="0">
              <a:solidFill>
                <a:srgbClr val="028CE2"/>
              </a:solidFill>
              <a:latin typeface="Daytona Condensed" panose="020B0506030503040204" pitchFamily="34" charset="0"/>
            </a:endParaRPr>
          </a:p>
          <a:p>
            <a:pPr marL="0" indent="0" algn="just">
              <a:buNone/>
            </a:pPr>
            <a:r>
              <a:rPr lang="en-US" dirty="0"/>
              <a:t>Where are ADUs allowed? Page 3</a:t>
            </a:r>
            <a:endParaRPr lang="en-US" dirty="0">
              <a:highlight>
                <a:srgbClr val="FFFF00"/>
              </a:highlight>
            </a:endParaRPr>
          </a:p>
          <a:p>
            <a:pPr marL="0" indent="0" algn="just">
              <a:buNone/>
            </a:pPr>
            <a:r>
              <a:rPr lang="en-US" dirty="0"/>
              <a:t>What types of ADUs are allowed? Page 2</a:t>
            </a:r>
            <a:endParaRPr lang="en-US" dirty="0">
              <a:highlight>
                <a:srgbClr val="FFFF00"/>
              </a:highlight>
              <a:ea typeface="Calibri"/>
              <a:cs typeface="Calibri"/>
            </a:endParaRPr>
          </a:p>
          <a:p>
            <a:pPr marL="0" indent="0" algn="just">
              <a:buNone/>
            </a:pPr>
            <a:r>
              <a:rPr lang="en-US" dirty="0"/>
              <a:t>How many ADUs can I build on my property? Page 6</a:t>
            </a:r>
            <a:endParaRPr lang="en-US" dirty="0">
              <a:highlight>
                <a:srgbClr val="FFFF00"/>
              </a:highlight>
              <a:ea typeface="Calibri"/>
              <a:cs typeface="Calibri"/>
            </a:endParaRPr>
          </a:p>
          <a:p>
            <a:pPr marL="0" indent="0" algn="just">
              <a:buNone/>
            </a:pPr>
            <a:r>
              <a:rPr lang="en-US" dirty="0"/>
              <a:t>What are the site requirements for my property? Page 6</a:t>
            </a:r>
            <a:endParaRPr lang="en-US" dirty="0">
              <a:highlight>
                <a:srgbClr val="FFFF00"/>
              </a:highlight>
              <a:ea typeface="Calibri"/>
              <a:cs typeface="Calibri"/>
            </a:endParaRPr>
          </a:p>
          <a:p>
            <a:pPr marL="0" indent="0" algn="just">
              <a:buNone/>
            </a:pPr>
            <a:r>
              <a:rPr lang="en-US" dirty="0"/>
              <a:t>What are the size limitations for ADUs? Page 6</a:t>
            </a:r>
            <a:endParaRPr lang="en-US" dirty="0">
              <a:highlight>
                <a:srgbClr val="FFFF00"/>
              </a:highlight>
              <a:ea typeface="Calibri"/>
              <a:cs typeface="Calibri"/>
            </a:endParaRPr>
          </a:p>
          <a:p>
            <a:pPr marL="0" indent="0" algn="ctr">
              <a:buNone/>
            </a:pPr>
            <a:r>
              <a:rPr lang="en-US" sz="1600" b="1" dirty="0">
                <a:solidFill>
                  <a:srgbClr val="028CE2"/>
                </a:solidFill>
                <a:latin typeface="Daytona Condensed"/>
              </a:rPr>
              <a:t>- - - - - RESOURCES, CONTACTS, AND FURTHER READING - - - - -</a:t>
            </a:r>
          </a:p>
          <a:p>
            <a:pPr marL="0" marR="0" indent="0">
              <a:spcBef>
                <a:spcPts val="0"/>
              </a:spcBef>
              <a:spcAft>
                <a:spcPts val="600"/>
              </a:spcAft>
              <a:buNone/>
            </a:pPr>
            <a:r>
              <a:rPr lang="en-US" b="1" u="sng" dirty="0">
                <a:solidFill>
                  <a:schemeClr val="bg1"/>
                </a:solidFill>
                <a:effectLst/>
                <a:ea typeface="Calibri"/>
                <a:cs typeface="Times New Roman"/>
              </a:rPr>
              <a:t>Resources</a:t>
            </a:r>
          </a:p>
          <a:p>
            <a:pPr marL="0" marR="0" indent="0">
              <a:spcBef>
                <a:spcPts val="0"/>
              </a:spcBef>
              <a:spcAft>
                <a:spcPts val="600"/>
              </a:spcAft>
              <a:buNone/>
            </a:pPr>
            <a:r>
              <a:rPr lang="en-US" dirty="0">
                <a:ea typeface="Calibri"/>
                <a:cs typeface="Times New Roman"/>
              </a:rPr>
              <a:t>Lemoore Zoning Ordinance </a:t>
            </a:r>
            <a:r>
              <a:rPr lang="en-US" dirty="0">
                <a:effectLst/>
                <a:ea typeface="Calibri"/>
                <a:cs typeface="Times New Roman"/>
              </a:rPr>
              <a:t>Code</a:t>
            </a:r>
            <a:r>
              <a:rPr lang="en-US" dirty="0">
                <a:ea typeface="Calibri"/>
                <a:cs typeface="Times New Roman"/>
              </a:rPr>
              <a:t> – </a:t>
            </a:r>
            <a:r>
              <a:rPr lang="en-US" dirty="0">
                <a:solidFill>
                  <a:schemeClr val="accent5"/>
                </a:solidFill>
                <a:ea typeface="Calibri"/>
                <a:cs typeface="Times New Roman"/>
                <a:hlinkClick r:id="rId2">
                  <a:extLst>
                    <a:ext uri="{A12FA001-AC4F-418D-AE19-62706E023703}">
                      <ahyp:hlinkClr xmlns:ahyp="http://schemas.microsoft.com/office/drawing/2018/hyperlinkcolor" val="tx"/>
                    </a:ext>
                  </a:extLst>
                </a:hlinkClick>
              </a:rPr>
              <a:t>https://codelibrary.amlegal.com/codes/lemooreca/latest/lemoore_ca/0-0-0-7229</a:t>
            </a:r>
            <a:endParaRPr lang="en-US" dirty="0">
              <a:solidFill>
                <a:schemeClr val="accent5"/>
              </a:solidFill>
              <a:ea typeface="Calibri"/>
              <a:cs typeface="Times New Roman"/>
            </a:endParaRPr>
          </a:p>
          <a:p>
            <a:pPr marL="0" indent="0">
              <a:buNone/>
            </a:pPr>
            <a:r>
              <a:rPr lang="en-US" dirty="0">
                <a:effectLst/>
                <a:ea typeface="Calibri"/>
                <a:cs typeface="Times New Roman"/>
              </a:rPr>
              <a:t>California Residential Code - </a:t>
            </a:r>
            <a:r>
              <a:rPr lang="en-US" dirty="0">
                <a:solidFill>
                  <a:schemeClr val="accent5"/>
                </a:solidFill>
                <a:effectLst/>
                <a:ea typeface="Calibri"/>
                <a:cs typeface="Times New Roman"/>
                <a:hlinkClick r:id="rId3">
                  <a:extLst>
                    <a:ext uri="{A12FA001-AC4F-418D-AE19-62706E023703}">
                      <ahyp:hlinkClr xmlns:ahyp="http://schemas.microsoft.com/office/drawing/2018/hyperlinkcolor" val="tx"/>
                    </a:ext>
                  </a:extLst>
                </a:hlinkClick>
              </a:rPr>
              <a:t>https://www.dgs.ca.gov/BSC/Codes</a:t>
            </a:r>
            <a:r>
              <a:rPr lang="en-US" dirty="0">
                <a:solidFill>
                  <a:schemeClr val="accent5"/>
                </a:solidFill>
                <a:ea typeface="Calibri"/>
                <a:cs typeface="Times New Roman"/>
              </a:rPr>
              <a:t>  </a:t>
            </a:r>
            <a:endParaRPr lang="en-US" dirty="0">
              <a:solidFill>
                <a:schemeClr val="accent5"/>
              </a:solidFill>
              <a:effectLst/>
              <a:ea typeface="Calibri" panose="020F0502020204030204" pitchFamily="34" charset="0"/>
              <a:cs typeface="Times New Roman" panose="02020603050405020304" pitchFamily="18" charset="0"/>
            </a:endParaRPr>
          </a:p>
          <a:p>
            <a:pPr marL="0" indent="0">
              <a:buNone/>
            </a:pPr>
            <a:r>
              <a:rPr lang="en-US" dirty="0" err="1">
                <a:effectLst/>
                <a:ea typeface="Calibri"/>
                <a:cs typeface="Times New Roman"/>
              </a:rPr>
              <a:t>CalGreen</a:t>
            </a:r>
            <a:r>
              <a:rPr lang="en-US" dirty="0">
                <a:effectLst/>
                <a:ea typeface="Calibri"/>
                <a:cs typeface="Times New Roman"/>
              </a:rPr>
              <a:t> Code - </a:t>
            </a:r>
            <a:r>
              <a:rPr lang="en-US" dirty="0">
                <a:solidFill>
                  <a:schemeClr val="accent5"/>
                </a:solidFill>
                <a:effectLst/>
                <a:ea typeface="Calibri"/>
                <a:cs typeface="Times New Roman"/>
                <a:hlinkClick r:id="rId4">
                  <a:extLst>
                    <a:ext uri="{A12FA001-AC4F-418D-AE19-62706E023703}">
                      <ahyp:hlinkClr xmlns:ahyp="http://schemas.microsoft.com/office/drawing/2018/hyperlinkcolor" val="tx"/>
                    </a:ext>
                  </a:extLst>
                </a:hlinkClick>
              </a:rPr>
              <a:t>https://www.dgs.ca.gov/BSC/CALGreen</a:t>
            </a:r>
            <a:r>
              <a:rPr lang="en-US" dirty="0">
                <a:solidFill>
                  <a:schemeClr val="accent5"/>
                </a:solidFill>
                <a:ea typeface="Calibri"/>
                <a:cs typeface="Times New Roman"/>
              </a:rPr>
              <a:t>  </a:t>
            </a:r>
            <a:endParaRPr lang="en-US" dirty="0">
              <a:solidFill>
                <a:schemeClr val="accent5"/>
              </a:solidFill>
              <a:effectLst/>
              <a:ea typeface="Calibri" panose="020F0502020204030204" pitchFamily="34" charset="0"/>
              <a:cs typeface="Times New Roman" panose="02020603050405020304" pitchFamily="18" charset="0"/>
            </a:endParaRPr>
          </a:p>
          <a:p>
            <a:pPr marL="0" marR="0" indent="0">
              <a:spcBef>
                <a:spcPts val="0"/>
              </a:spcBef>
              <a:spcAft>
                <a:spcPts val="600"/>
              </a:spcAft>
              <a:buNone/>
            </a:pPr>
            <a:r>
              <a:rPr lang="en-US" dirty="0">
                <a:effectLst/>
                <a:ea typeface="Calibri"/>
                <a:cs typeface="Times New Roman"/>
              </a:rPr>
              <a:t>City of </a:t>
            </a:r>
            <a:r>
              <a:rPr lang="en-US" dirty="0">
                <a:ea typeface="Calibri"/>
                <a:cs typeface="Times New Roman"/>
              </a:rPr>
              <a:t>Lemoore Community Development Department</a:t>
            </a:r>
            <a:r>
              <a:rPr lang="en-US" dirty="0">
                <a:effectLst/>
                <a:ea typeface="Calibri"/>
                <a:cs typeface="Times New Roman"/>
              </a:rPr>
              <a:t>- </a:t>
            </a:r>
            <a:r>
              <a:rPr lang="en-US" dirty="0">
                <a:solidFill>
                  <a:schemeClr val="accent5"/>
                </a:solidFill>
                <a:effectLst/>
                <a:ea typeface="Calibri"/>
                <a:cs typeface="Times New Roman"/>
                <a:hlinkClick r:id="rId5">
                  <a:extLst>
                    <a:ext uri="{A12FA001-AC4F-418D-AE19-62706E023703}">
                      <ahyp:hlinkClr xmlns:ahyp="http://schemas.microsoft.com/office/drawing/2018/hyperlinkcolor" val="tx"/>
                    </a:ext>
                  </a:extLst>
                </a:hlinkClick>
              </a:rPr>
              <a:t>https://lemoore.com/departments/community-development#/</a:t>
            </a:r>
            <a:endParaRPr lang="en-US" dirty="0">
              <a:solidFill>
                <a:schemeClr val="accent5"/>
              </a:solidFill>
              <a:effectLst/>
              <a:ea typeface="Calibri"/>
              <a:cs typeface="Times New Roman"/>
            </a:endParaRPr>
          </a:p>
          <a:p>
            <a:pPr marL="0" marR="0" indent="0">
              <a:spcBef>
                <a:spcPts val="0"/>
              </a:spcBef>
              <a:spcAft>
                <a:spcPts val="600"/>
              </a:spcAft>
              <a:buNone/>
            </a:pPr>
            <a:r>
              <a:rPr lang="en-US" b="1" u="sng" dirty="0">
                <a:solidFill>
                  <a:schemeClr val="bg1"/>
                </a:solidFill>
                <a:effectLst/>
                <a:ea typeface="Calibri"/>
                <a:cs typeface="Times New Roman"/>
              </a:rPr>
              <a:t>Contacts</a:t>
            </a:r>
          </a:p>
          <a:p>
            <a:pPr marL="0" marR="0" indent="0" algn="just">
              <a:spcBef>
                <a:spcPts val="0"/>
              </a:spcBef>
              <a:spcAft>
                <a:spcPts val="600"/>
              </a:spcAft>
              <a:buNone/>
            </a:pPr>
            <a:r>
              <a:rPr lang="en-US" dirty="0">
                <a:effectLst/>
                <a:ea typeface="Calibri"/>
                <a:cs typeface="Times New Roman"/>
              </a:rPr>
              <a:t>City of Lemoore Planning Division - (559) 924-6744, ext. 740</a:t>
            </a:r>
          </a:p>
          <a:p>
            <a:pPr marL="0" marR="0" indent="0" algn="just">
              <a:spcBef>
                <a:spcPts val="0"/>
              </a:spcBef>
              <a:spcAft>
                <a:spcPts val="600"/>
              </a:spcAft>
              <a:buNone/>
            </a:pPr>
            <a:r>
              <a:rPr lang="en-US" dirty="0">
                <a:effectLst/>
                <a:ea typeface="Calibri"/>
                <a:cs typeface="Times New Roman"/>
              </a:rPr>
              <a:t>City of </a:t>
            </a:r>
            <a:r>
              <a:rPr lang="en-US" dirty="0">
                <a:ea typeface="Calibri"/>
                <a:cs typeface="Times New Roman"/>
              </a:rPr>
              <a:t>Lemoore</a:t>
            </a:r>
            <a:r>
              <a:rPr lang="en-US" dirty="0">
                <a:effectLst/>
                <a:ea typeface="Calibri"/>
                <a:cs typeface="Times New Roman"/>
              </a:rPr>
              <a:t> Building Division – (559) 924-6744 ext. 730</a:t>
            </a:r>
          </a:p>
          <a:p>
            <a:pPr marL="0" marR="0" indent="0" algn="just">
              <a:spcBef>
                <a:spcPts val="0"/>
              </a:spcBef>
              <a:spcAft>
                <a:spcPts val="600"/>
              </a:spcAft>
              <a:buNone/>
            </a:pPr>
            <a:r>
              <a:rPr lang="en-US" b="1" u="sng" dirty="0">
                <a:solidFill>
                  <a:schemeClr val="bg1"/>
                </a:solidFill>
                <a:cs typeface="Times New Roman"/>
              </a:rPr>
              <a:t>Further Reading</a:t>
            </a:r>
            <a:endParaRPr lang="en-US" b="1" u="sng" dirty="0">
              <a:solidFill>
                <a:schemeClr val="bg1"/>
              </a:solidFill>
              <a:ea typeface="Calibri"/>
              <a:cs typeface="Times New Roman"/>
            </a:endParaRPr>
          </a:p>
          <a:p>
            <a:pPr marL="0" indent="0">
              <a:buNone/>
            </a:pPr>
            <a:r>
              <a:rPr lang="en-US" dirty="0">
                <a:effectLst/>
                <a:ea typeface="Calibri"/>
              </a:rPr>
              <a:t>California Department of Housing and Community Development – ADU Handbook (Updated January 2025) - </a:t>
            </a:r>
            <a:r>
              <a:rPr lang="en-US" dirty="0">
                <a:solidFill>
                  <a:schemeClr val="accent5"/>
                </a:solidFill>
              </a:rPr>
              <a:t>https://www.hcd.ca.gov/sites/default/files/docs/policy-and-research/ADUHandbookUpdate.pdf</a:t>
            </a:r>
          </a:p>
        </p:txBody>
      </p:sp>
      <p:sp>
        <p:nvSpPr>
          <p:cNvPr id="9" name="Content Placeholder 2">
            <a:extLst>
              <a:ext uri="{FF2B5EF4-FFF2-40B4-BE49-F238E27FC236}">
                <a16:creationId xmlns:a16="http://schemas.microsoft.com/office/drawing/2014/main" id="{6D901EFB-901E-DE1C-696C-BBD802F1A74E}"/>
              </a:ext>
            </a:extLst>
          </p:cNvPr>
          <p:cNvSpPr txBox="1">
            <a:spLocks/>
          </p:cNvSpPr>
          <p:nvPr/>
        </p:nvSpPr>
        <p:spPr>
          <a:xfrm>
            <a:off x="550985" y="535520"/>
            <a:ext cx="6670430" cy="1058818"/>
          </a:xfrm>
          <a:prstGeom prst="rect">
            <a:avLst/>
          </a:prstGeom>
        </p:spPr>
        <p:txBody>
          <a:bodyPr>
            <a:normAutofit/>
          </a:bodyPr>
          <a:lstStyle>
            <a:defPPr>
              <a:defRPr lang="en-US"/>
            </a:defPPr>
            <a:lvl1pPr defTabSz="777240">
              <a:lnSpc>
                <a:spcPct val="100000"/>
              </a:lnSpc>
              <a:spcBef>
                <a:spcPct val="0"/>
              </a:spcBef>
              <a:spcAft>
                <a:spcPts val="300"/>
              </a:spcAft>
              <a:buNone/>
              <a:defRPr sz="2400" b="1">
                <a:solidFill>
                  <a:srgbClr val="C00000"/>
                </a:solidFill>
                <a:latin typeface="Daytona Condensed" panose="020B0506030503040204" pitchFamily="34" charset="0"/>
                <a:ea typeface="+mj-ea"/>
                <a:cs typeface="+mj-cs"/>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28CE2"/>
                </a:solidFill>
              </a:rPr>
              <a:t>SECTION 5.</a:t>
            </a:r>
          </a:p>
          <a:p>
            <a:r>
              <a:rPr lang="en-US" dirty="0">
                <a:solidFill>
                  <a:srgbClr val="028CE2"/>
                </a:solidFill>
              </a:rPr>
              <a:t>RESOURCES, CONTACTS AND FURTHER READING</a:t>
            </a:r>
          </a:p>
        </p:txBody>
      </p:sp>
    </p:spTree>
    <p:extLst>
      <p:ext uri="{BB962C8B-B14F-4D97-AF65-F5344CB8AC3E}">
        <p14:creationId xmlns:p14="http://schemas.microsoft.com/office/powerpoint/2010/main" val="17991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579E08-938F-5D17-16A0-C8F4D74E13DF}"/>
              </a:ext>
            </a:extLst>
          </p:cNvPr>
          <p:cNvSpPr/>
          <p:nvPr/>
        </p:nvSpPr>
        <p:spPr>
          <a:xfrm>
            <a:off x="0" y="0"/>
            <a:ext cx="7772400" cy="10058399"/>
          </a:xfrm>
          <a:prstGeom prst="rect">
            <a:avLst/>
          </a:prstGeom>
          <a:solidFill>
            <a:srgbClr val="0189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5" name="Subtitle 2">
            <a:extLst>
              <a:ext uri="{FF2B5EF4-FFF2-40B4-BE49-F238E27FC236}">
                <a16:creationId xmlns:a16="http://schemas.microsoft.com/office/drawing/2014/main" id="{78DCC413-644A-F33B-45BA-7E0FF251D8E6}"/>
              </a:ext>
            </a:extLst>
          </p:cNvPr>
          <p:cNvSpPr txBox="1">
            <a:spLocks/>
          </p:cNvSpPr>
          <p:nvPr/>
        </p:nvSpPr>
        <p:spPr>
          <a:xfrm>
            <a:off x="1218197" y="7947720"/>
            <a:ext cx="5266824" cy="1254895"/>
          </a:xfrm>
          <a:prstGeom prst="rect">
            <a:avLst/>
          </a:prstGeom>
        </p:spPr>
        <p:txBody>
          <a:bodyPr vert="horz" lIns="91440" tIns="45720" rIns="91440" bIns="45720" rtlCol="0">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ctr" defTabSz="77724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chemeClr val="bg1"/>
                </a:solidFill>
              </a:rPr>
              <a:t>City of Lemoore</a:t>
            </a:r>
          </a:p>
          <a:p>
            <a:pPr marL="0" marR="0" lvl="0" indent="0" algn="ctr" defTabSz="77724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chemeClr val="bg1"/>
                </a:solidFill>
              </a:rPr>
              <a:t>711 W. Cinnamon Drive</a:t>
            </a:r>
          </a:p>
          <a:p>
            <a:pPr marL="0" marR="0" lvl="0" indent="0" algn="ctr" defTabSz="77724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chemeClr val="bg1"/>
                </a:solidFill>
              </a:rPr>
              <a:t>Lemoore, CA 93245</a:t>
            </a:r>
          </a:p>
          <a:p>
            <a:pPr marL="0" marR="0" lvl="0" indent="0" algn="ctr" defTabSz="77724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chemeClr val="bg1"/>
                </a:solidFill>
              </a:rPr>
              <a:t>(559) 924-6744, ext. 730</a:t>
            </a:r>
          </a:p>
          <a:p>
            <a:pPr marL="0" marR="0" lvl="0" indent="0" algn="ctr" defTabSz="77724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chemeClr val="bg1"/>
                </a:solidFill>
              </a:rPr>
              <a:t>https://lemoore.com/</a:t>
            </a:r>
          </a:p>
          <a:p>
            <a:pPr marL="0" marR="0" lvl="0" indent="0" algn="ctr" defTabSz="77724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100" dirty="0">
              <a:solidFill>
                <a:schemeClr val="bg1"/>
              </a:solidFill>
            </a:endParaRPr>
          </a:p>
        </p:txBody>
      </p:sp>
    </p:spTree>
    <p:extLst>
      <p:ext uri="{BB962C8B-B14F-4D97-AF65-F5344CB8AC3E}">
        <p14:creationId xmlns:p14="http://schemas.microsoft.com/office/powerpoint/2010/main" val="243512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4C99B2C-58F2-9098-BCDA-BD4FB87FC4D7}"/>
              </a:ext>
            </a:extLst>
          </p:cNvPr>
          <p:cNvSpPr txBox="1">
            <a:spLocks/>
          </p:cNvSpPr>
          <p:nvPr/>
        </p:nvSpPr>
        <p:spPr>
          <a:xfrm>
            <a:off x="162623" y="194055"/>
            <a:ext cx="2790093" cy="2543150"/>
          </a:xfrm>
          <a:prstGeom prst="rect">
            <a:avLst/>
          </a:prstGeom>
          <a:solidFill>
            <a:schemeClr val="bg1">
              <a:alpha val="0"/>
            </a:schemeClr>
          </a:solidFill>
          <a:effectLst>
            <a:glow rad="127000">
              <a:schemeClr val="accent1">
                <a:alpha val="14000"/>
              </a:schemeClr>
            </a:glow>
            <a:softEdge rad="38100"/>
          </a:effectLst>
        </p:spPr>
        <p:txBody>
          <a:bodyPr anchor="t">
            <a:noAutofit/>
          </a:bodyPr>
          <a:lstStyle>
            <a:defPPr>
              <a:defRPr lang="en-US"/>
            </a:defPPr>
            <a:lvl1pPr indent="0" algn="just" defTabSz="777240">
              <a:lnSpc>
                <a:spcPct val="130000"/>
              </a:lnSpc>
              <a:spcBef>
                <a:spcPts val="0"/>
              </a:spcBef>
              <a:spcAft>
                <a:spcPts val="600"/>
              </a:spcAft>
              <a:buFont typeface="Arial" panose="020B0604020202020204" pitchFamily="34" charset="0"/>
              <a:buNone/>
              <a:defRPr sz="15000">
                <a:solidFill>
                  <a:srgbClr val="0F6F38">
                    <a:alpha val="30000"/>
                  </a:srgbClr>
                </a:solidFill>
                <a:latin typeface="Arial Black" panose="020B0A04020102020204" pitchFamily="34" charset="0"/>
                <a:ea typeface="Artifakt Element Heavy" panose="020B0B03050000020004" pitchFamily="34" charset="0"/>
                <a:cs typeface="Aharoni" panose="02010803020104030203" pitchFamily="2" charset="-79"/>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0B0F0">
                    <a:alpha val="30000"/>
                  </a:srgbClr>
                </a:solidFill>
              </a:rPr>
              <a:t>1.</a:t>
            </a:r>
            <a:r>
              <a:rPr lang="en-US" dirty="0"/>
              <a:t> </a:t>
            </a:r>
          </a:p>
        </p:txBody>
      </p:sp>
      <p:sp>
        <p:nvSpPr>
          <p:cNvPr id="3" name="Content Placeholder 2">
            <a:extLst>
              <a:ext uri="{FF2B5EF4-FFF2-40B4-BE49-F238E27FC236}">
                <a16:creationId xmlns:a16="http://schemas.microsoft.com/office/drawing/2014/main" id="{999B1988-20A5-2D7A-14B8-175A55E5990B}"/>
              </a:ext>
            </a:extLst>
          </p:cNvPr>
          <p:cNvSpPr txBox="1">
            <a:spLocks/>
          </p:cNvSpPr>
          <p:nvPr/>
        </p:nvSpPr>
        <p:spPr>
          <a:xfrm>
            <a:off x="550984" y="2737205"/>
            <a:ext cx="6670431" cy="5111263"/>
          </a:xfrm>
          <a:prstGeom prst="rect">
            <a:avLst/>
          </a:prstGeom>
          <a:solidFill>
            <a:schemeClr val="bg1">
              <a:alpha val="80000"/>
            </a:schemeClr>
          </a:solidFill>
          <a:effectLst>
            <a:softEdge rad="38100"/>
          </a:effectLst>
        </p:spPr>
        <p:txBody>
          <a:bodyPr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Font typeface="Arial" panose="020B0604020202020204" pitchFamily="34" charset="0"/>
              <a:buNone/>
            </a:pPr>
            <a:r>
              <a:rPr lang="en-US" dirty="0"/>
              <a:t>Recent changes to State Law have made it easier to construct Accessory Dwelling Units (“ADUs”) throughout the state. In response to these changes, the City of Lemoore updated its ADU Ordinance in 2024, establishing ADU standards specific to the City. To further streamline the production of ADUs, the City has established the City of Lemoore Pre-Reviewed ADU Program, offering Pre-Reviewed, “off the shelf” ADU plan sets to reduce the cost and timeframe for the ADU design and permitting process. The City has created this Homeowner’s How-to-Guide to Accessory Dwelling Units (“Guide”) to further assist property owners in the City through the process to build an ADU. </a:t>
            </a:r>
          </a:p>
          <a:p>
            <a:pPr marL="0" indent="0" algn="ctr">
              <a:buFont typeface="Arial" panose="020B0604020202020204" pitchFamily="34" charset="0"/>
              <a:buNone/>
            </a:pPr>
            <a:r>
              <a:rPr lang="en-US" sz="1600" b="1" dirty="0">
                <a:solidFill>
                  <a:srgbClr val="00B0F0"/>
                </a:solidFill>
                <a:latin typeface="Daytona Condensed" panose="020B0506030503040204" pitchFamily="34" charset="0"/>
              </a:rPr>
              <a:t>- - - - - HOW TO USE THIS GUIDE</a:t>
            </a:r>
            <a:r>
              <a:rPr lang="en-US" sz="1800" b="1" dirty="0">
                <a:solidFill>
                  <a:srgbClr val="00B0F0"/>
                </a:solidFill>
                <a:latin typeface="Daytona Condensed" panose="020B0506030503040204" pitchFamily="34" charset="0"/>
              </a:rPr>
              <a:t> - - - - - </a:t>
            </a:r>
          </a:p>
          <a:p>
            <a:pPr marL="0" indent="0" algn="just">
              <a:buFont typeface="Arial" panose="020B0604020202020204" pitchFamily="34" charset="0"/>
              <a:buNone/>
            </a:pPr>
            <a:r>
              <a:rPr lang="en-US" dirty="0"/>
              <a:t>This Guide was created as a resource for property owners to utilize, offering information and guidance on ADU basics, regulations, design, and permitting. This Guide includes five sections: </a:t>
            </a:r>
          </a:p>
          <a:p>
            <a:pPr marL="0" indent="0" algn="just">
              <a:buFont typeface="Arial" panose="020B0604020202020204" pitchFamily="34" charset="0"/>
              <a:buNone/>
            </a:pPr>
            <a:r>
              <a:rPr lang="en-US" b="1" dirty="0"/>
              <a:t>Section 1 – Introduction </a:t>
            </a:r>
            <a:r>
              <a:rPr lang="en-US" dirty="0"/>
              <a:t>(current section) provides an overview of the guide and ADUs. </a:t>
            </a:r>
          </a:p>
          <a:p>
            <a:pPr marL="0" indent="0" algn="just">
              <a:buFont typeface="Arial" panose="020B0604020202020204" pitchFamily="34" charset="0"/>
              <a:buNone/>
            </a:pPr>
            <a:r>
              <a:rPr lang="en-US" b="1" dirty="0"/>
              <a:t>Section 2 – ADU Basics </a:t>
            </a:r>
            <a:r>
              <a:rPr lang="en-US" dirty="0"/>
              <a:t>provides the definition and overview of the ADUs types.</a:t>
            </a:r>
          </a:p>
          <a:p>
            <a:pPr marL="0" indent="0" algn="just">
              <a:buFont typeface="Arial" panose="020B0604020202020204" pitchFamily="34" charset="0"/>
              <a:buNone/>
            </a:pPr>
            <a:r>
              <a:rPr lang="en-US" b="1" dirty="0"/>
              <a:t>Section 3 – How to Build an ADU in the City of Lemoore </a:t>
            </a:r>
            <a:r>
              <a:rPr lang="en-US" dirty="0"/>
              <a:t>provides the step-by-step process for property owners to design, submit, and build an ADU in compliance with the City’s regulations and procedures. </a:t>
            </a:r>
          </a:p>
          <a:p>
            <a:pPr marL="0" indent="0" algn="just">
              <a:buFont typeface="Arial" panose="020B0604020202020204" pitchFamily="34" charset="0"/>
              <a:buNone/>
            </a:pPr>
            <a:r>
              <a:rPr lang="en-US" b="1" dirty="0"/>
              <a:t>Section 4 – Pre-approved ADU Program </a:t>
            </a:r>
            <a:r>
              <a:rPr lang="en-US" dirty="0"/>
              <a:t>gives an overview of the City of Lemoore program. </a:t>
            </a:r>
            <a:endParaRPr lang="en-US" b="1" dirty="0"/>
          </a:p>
          <a:p>
            <a:pPr marL="0" indent="0" algn="just">
              <a:buFont typeface="Arial" panose="020B0604020202020204" pitchFamily="34" charset="0"/>
              <a:buNone/>
            </a:pPr>
            <a:r>
              <a:rPr lang="en-US" b="1" dirty="0"/>
              <a:t>Section 5 – Resources, Contacts, and Further Reading </a:t>
            </a:r>
            <a:r>
              <a:rPr lang="en-US" dirty="0"/>
              <a:t>provides answers to frequently asked questions and links to more information related to ADU.</a:t>
            </a:r>
          </a:p>
        </p:txBody>
      </p:sp>
      <p:sp>
        <p:nvSpPr>
          <p:cNvPr id="5" name="Content Placeholder 2">
            <a:extLst>
              <a:ext uri="{FF2B5EF4-FFF2-40B4-BE49-F238E27FC236}">
                <a16:creationId xmlns:a16="http://schemas.microsoft.com/office/drawing/2014/main" id="{80601ECD-FE95-96D3-E1A7-342127FBFBBA}"/>
              </a:ext>
            </a:extLst>
          </p:cNvPr>
          <p:cNvSpPr txBox="1">
            <a:spLocks/>
          </p:cNvSpPr>
          <p:nvPr/>
        </p:nvSpPr>
        <p:spPr>
          <a:xfrm>
            <a:off x="621883" y="1741767"/>
            <a:ext cx="2790093" cy="995438"/>
          </a:xfrm>
          <a:prstGeom prst="rect">
            <a:avLst/>
          </a:prstGeom>
        </p:spPr>
        <p:txBody>
          <a:bodyPr>
            <a:normAutofit/>
          </a:bodyPr>
          <a:lstStyle>
            <a:defPPr>
              <a:defRPr lang="en-US"/>
            </a:defPPr>
            <a:lvl1pPr defTabSz="777240">
              <a:lnSpc>
                <a:spcPct val="90000"/>
              </a:lnSpc>
              <a:spcBef>
                <a:spcPct val="0"/>
              </a:spcBef>
              <a:buNone/>
              <a:defRPr sz="2400" b="1">
                <a:solidFill>
                  <a:schemeClr val="tx2"/>
                </a:solidFill>
                <a:ea typeface="+mj-ea"/>
                <a:cs typeface="+mj-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nSpc>
                <a:spcPct val="100000"/>
              </a:lnSpc>
              <a:spcAft>
                <a:spcPts val="300"/>
              </a:spcAft>
            </a:pPr>
            <a:r>
              <a:rPr lang="en-US" dirty="0">
                <a:solidFill>
                  <a:srgbClr val="00B0F0"/>
                </a:solidFill>
                <a:latin typeface="Daytona Condensed" panose="020B0506030503040204" pitchFamily="34" charset="0"/>
              </a:rPr>
              <a:t>SECTION 1. </a:t>
            </a:r>
          </a:p>
          <a:p>
            <a:pPr>
              <a:lnSpc>
                <a:spcPct val="100000"/>
              </a:lnSpc>
            </a:pPr>
            <a:r>
              <a:rPr lang="en-US" dirty="0">
                <a:solidFill>
                  <a:srgbClr val="00B0F0"/>
                </a:solidFill>
                <a:latin typeface="Daytona Condensed" panose="020B0506030503040204" pitchFamily="34" charset="0"/>
              </a:rPr>
              <a:t>INTRODUCTION</a:t>
            </a:r>
          </a:p>
        </p:txBody>
      </p:sp>
      <p:sp>
        <p:nvSpPr>
          <p:cNvPr id="7" name="Title 1">
            <a:extLst>
              <a:ext uri="{FF2B5EF4-FFF2-40B4-BE49-F238E27FC236}">
                <a16:creationId xmlns:a16="http://schemas.microsoft.com/office/drawing/2014/main" id="{9C7839FC-0E57-628A-ABF4-213028B878E5}"/>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1</a:t>
            </a:r>
          </a:p>
        </p:txBody>
      </p:sp>
      <p:pic>
        <p:nvPicPr>
          <p:cNvPr id="9" name="Picture 8" descr="Icon&#10;&#10;Description automatically generated">
            <a:extLst>
              <a:ext uri="{FF2B5EF4-FFF2-40B4-BE49-F238E27FC236}">
                <a16:creationId xmlns:a16="http://schemas.microsoft.com/office/drawing/2014/main" id="{73653E57-5D92-0151-35D4-486D45D05D57}"/>
              </a:ext>
            </a:extLst>
          </p:cNvPr>
          <p:cNvPicPr>
            <a:picLocks noChangeAspect="1"/>
          </p:cNvPicPr>
          <p:nvPr/>
        </p:nvPicPr>
        <p:blipFill>
          <a:blip r:embed="rId2">
            <a:alphaModFix amt="35000"/>
            <a:duotone>
              <a:prstClr val="black"/>
              <a:srgbClr val="028CE2">
                <a:tint val="45000"/>
                <a:satMod val="400000"/>
              </a:srgbClr>
            </a:duotone>
            <a:extLst>
              <a:ext uri="{28A0092B-C50C-407E-A947-70E740481C1C}">
                <a14:useLocalDpi xmlns:a14="http://schemas.microsoft.com/office/drawing/2010/main" val="0"/>
              </a:ext>
            </a:extLst>
          </a:blip>
          <a:stretch>
            <a:fillRect/>
          </a:stretch>
        </p:blipFill>
        <p:spPr>
          <a:xfrm>
            <a:off x="3482875" y="-336648"/>
            <a:ext cx="4666299" cy="3990574"/>
          </a:xfrm>
          <a:prstGeom prst="rect">
            <a:avLst/>
          </a:prstGeom>
        </p:spPr>
      </p:pic>
    </p:spTree>
    <p:extLst>
      <p:ext uri="{BB962C8B-B14F-4D97-AF65-F5344CB8AC3E}">
        <p14:creationId xmlns:p14="http://schemas.microsoft.com/office/powerpoint/2010/main" val="749331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355ACE9-85A1-F8D1-3D42-DA217C1E194F}"/>
              </a:ext>
            </a:extLst>
          </p:cNvPr>
          <p:cNvSpPr txBox="1">
            <a:spLocks/>
          </p:cNvSpPr>
          <p:nvPr/>
        </p:nvSpPr>
        <p:spPr>
          <a:xfrm>
            <a:off x="162623" y="-991828"/>
            <a:ext cx="2790093" cy="2543150"/>
          </a:xfrm>
          <a:prstGeom prst="rect">
            <a:avLst/>
          </a:prstGeom>
          <a:solidFill>
            <a:schemeClr val="bg1">
              <a:alpha val="0"/>
            </a:schemeClr>
          </a:solidFill>
          <a:effectLst>
            <a:glow rad="127000">
              <a:schemeClr val="accent1">
                <a:alpha val="14000"/>
              </a:schemeClr>
            </a:glow>
            <a:softEdge rad="38100"/>
          </a:effectLst>
        </p:spPr>
        <p:txBody>
          <a:bodyPr anchor="t">
            <a:noAutofit/>
          </a:bodyPr>
          <a:lstStyle>
            <a:defPPr>
              <a:defRPr lang="en-US"/>
            </a:defPPr>
            <a:lvl1pPr indent="0" algn="just" defTabSz="777240">
              <a:lnSpc>
                <a:spcPct val="130000"/>
              </a:lnSpc>
              <a:spcBef>
                <a:spcPts val="0"/>
              </a:spcBef>
              <a:spcAft>
                <a:spcPts val="600"/>
              </a:spcAft>
              <a:buFont typeface="Arial" panose="020B0604020202020204" pitchFamily="34" charset="0"/>
              <a:buNone/>
              <a:defRPr sz="15000">
                <a:solidFill>
                  <a:srgbClr val="0F6F38">
                    <a:alpha val="30000"/>
                  </a:srgbClr>
                </a:solidFill>
                <a:latin typeface="Arial Black" panose="020B0A04020102020204" pitchFamily="34" charset="0"/>
                <a:ea typeface="Artifakt Element Heavy" panose="020B0B03050000020004" pitchFamily="34" charset="0"/>
                <a:cs typeface="Aharoni" panose="02010803020104030203" pitchFamily="2" charset="-79"/>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0B0F0">
                    <a:alpha val="30000"/>
                  </a:srgbClr>
                </a:solidFill>
              </a:rPr>
              <a:t>2.</a:t>
            </a:r>
            <a:r>
              <a:rPr lang="en-US" dirty="0">
                <a:solidFill>
                  <a:srgbClr val="2491D2">
                    <a:alpha val="30000"/>
                  </a:srgbClr>
                </a:solidFill>
              </a:rPr>
              <a:t> </a:t>
            </a:r>
          </a:p>
        </p:txBody>
      </p:sp>
      <p:sp>
        <p:nvSpPr>
          <p:cNvPr id="3" name="Title 1">
            <a:extLst>
              <a:ext uri="{FF2B5EF4-FFF2-40B4-BE49-F238E27FC236}">
                <a16:creationId xmlns:a16="http://schemas.microsoft.com/office/drawing/2014/main" id="{53294E12-949F-63BD-B36E-305FDEAFA651}"/>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2</a:t>
            </a:r>
          </a:p>
        </p:txBody>
      </p:sp>
      <p:grpSp>
        <p:nvGrpSpPr>
          <p:cNvPr id="6" name="Group 5">
            <a:extLst>
              <a:ext uri="{FF2B5EF4-FFF2-40B4-BE49-F238E27FC236}">
                <a16:creationId xmlns:a16="http://schemas.microsoft.com/office/drawing/2014/main" id="{796606D8-AC6F-F06F-7900-57573CD2A554}"/>
              </a:ext>
            </a:extLst>
          </p:cNvPr>
          <p:cNvGrpSpPr/>
          <p:nvPr/>
        </p:nvGrpSpPr>
        <p:grpSpPr>
          <a:xfrm>
            <a:off x="1117247" y="3702872"/>
            <a:ext cx="2244523" cy="1585133"/>
            <a:chOff x="12261496" y="807455"/>
            <a:chExt cx="7305620" cy="5159391"/>
          </a:xfrm>
        </p:grpSpPr>
        <p:pic>
          <p:nvPicPr>
            <p:cNvPr id="7" name="Picture 2" descr="Redwood Tree Silhouette&amp;quot; Greeting Card by katedill0n | Redbubble">
              <a:extLst>
                <a:ext uri="{FF2B5EF4-FFF2-40B4-BE49-F238E27FC236}">
                  <a16:creationId xmlns:a16="http://schemas.microsoft.com/office/drawing/2014/main" id="{9376C2C7-FF40-7A35-E492-57DA9A95FEB7}"/>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17688916" y="807455"/>
              <a:ext cx="1817145" cy="5159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wood Tree Silhouette&amp;quot; Greeting Card by katedill0n | Redbubble">
              <a:extLst>
                <a:ext uri="{FF2B5EF4-FFF2-40B4-BE49-F238E27FC236}">
                  <a16:creationId xmlns:a16="http://schemas.microsoft.com/office/drawing/2014/main" id="{EE7BE2E2-CA80-C2D2-F5E6-569177DBF53E}"/>
                </a:ext>
              </a:extLst>
            </p:cNvPr>
            <p:cNvPicPr>
              <a:picLocks noChangeAspect="1" noChangeArrowheads="1"/>
            </p:cNvPicPr>
            <p:nvPr/>
          </p:nvPicPr>
          <p:blipFill rotWithShape="1">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12261496" y="807455"/>
              <a:ext cx="1817145" cy="515939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8D54CD0-464E-41DB-6B4E-4792AD7B6FDB}"/>
                </a:ext>
              </a:extLst>
            </p:cNvPr>
            <p:cNvGrpSpPr/>
            <p:nvPr/>
          </p:nvGrpSpPr>
          <p:grpSpPr>
            <a:xfrm>
              <a:off x="12738108" y="2806797"/>
              <a:ext cx="5151997" cy="2993019"/>
              <a:chOff x="1978555" y="9322246"/>
              <a:chExt cx="5151997" cy="2993019"/>
            </a:xfrm>
          </p:grpSpPr>
          <p:sp>
            <p:nvSpPr>
              <p:cNvPr id="11" name="Freeform: Shape 10">
                <a:extLst>
                  <a:ext uri="{FF2B5EF4-FFF2-40B4-BE49-F238E27FC236}">
                    <a16:creationId xmlns:a16="http://schemas.microsoft.com/office/drawing/2014/main" id="{4C175E87-3F45-A1C1-BDC1-89C40D2472A9}"/>
                  </a:ext>
                </a:extLst>
              </p:cNvPr>
              <p:cNvSpPr/>
              <p:nvPr/>
            </p:nvSpPr>
            <p:spPr>
              <a:xfrm>
                <a:off x="3312507" y="9322246"/>
                <a:ext cx="3818045" cy="2979048"/>
              </a:xfrm>
              <a:custGeom>
                <a:avLst/>
                <a:gdLst>
                  <a:gd name="connsiteX0" fmla="*/ 0 w 7002966"/>
                  <a:gd name="connsiteY0" fmla="*/ 2297152 h 5464098"/>
                  <a:gd name="connsiteX1" fmla="*/ 401444 w 7002966"/>
                  <a:gd name="connsiteY1" fmla="*/ 0 h 5464098"/>
                  <a:gd name="connsiteX2" fmla="*/ 6601522 w 7002966"/>
                  <a:gd name="connsiteY2" fmla="*/ 0 h 5464098"/>
                  <a:gd name="connsiteX3" fmla="*/ 7002966 w 7002966"/>
                  <a:gd name="connsiteY3" fmla="*/ 2319454 h 5464098"/>
                  <a:gd name="connsiteX4" fmla="*/ 6601522 w 7002966"/>
                  <a:gd name="connsiteY4" fmla="*/ 2319454 h 5464098"/>
                  <a:gd name="connsiteX5" fmla="*/ 6601522 w 7002966"/>
                  <a:gd name="connsiteY5" fmla="*/ 5464098 h 5464098"/>
                  <a:gd name="connsiteX6" fmla="*/ 423746 w 7002966"/>
                  <a:gd name="connsiteY6" fmla="*/ 5464098 h 5464098"/>
                  <a:gd name="connsiteX7" fmla="*/ 423746 w 7002966"/>
                  <a:gd name="connsiteY7" fmla="*/ 2297152 h 5464098"/>
                  <a:gd name="connsiteX8" fmla="*/ 0 w 7002966"/>
                  <a:gd name="connsiteY8" fmla="*/ 2297152 h 5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2966" h="5464098">
                    <a:moveTo>
                      <a:pt x="0" y="2297152"/>
                    </a:moveTo>
                    <a:lnTo>
                      <a:pt x="401444" y="0"/>
                    </a:lnTo>
                    <a:lnTo>
                      <a:pt x="6601522" y="0"/>
                    </a:lnTo>
                    <a:lnTo>
                      <a:pt x="7002966" y="2319454"/>
                    </a:lnTo>
                    <a:lnTo>
                      <a:pt x="6601522" y="2319454"/>
                    </a:lnTo>
                    <a:lnTo>
                      <a:pt x="6601522" y="5464098"/>
                    </a:lnTo>
                    <a:lnTo>
                      <a:pt x="423746" y="5464098"/>
                    </a:lnTo>
                    <a:lnTo>
                      <a:pt x="423746" y="2297152"/>
                    </a:lnTo>
                    <a:lnTo>
                      <a:pt x="0" y="2297152"/>
                    </a:lnTo>
                    <a:close/>
                  </a:path>
                </a:pathLst>
              </a:cu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2FE27C1-628A-3A5A-1D93-8F32131BE87C}"/>
                  </a:ext>
                </a:extLst>
              </p:cNvPr>
              <p:cNvSpPr/>
              <p:nvPr/>
            </p:nvSpPr>
            <p:spPr>
              <a:xfrm>
                <a:off x="1978555" y="10754436"/>
                <a:ext cx="2705293" cy="1546858"/>
              </a:xfrm>
              <a:custGeom>
                <a:avLst/>
                <a:gdLst>
                  <a:gd name="connsiteX0" fmla="*/ 356839 w 6958361"/>
                  <a:gd name="connsiteY0" fmla="*/ 2319454 h 5508702"/>
                  <a:gd name="connsiteX1" fmla="*/ 0 w 6958361"/>
                  <a:gd name="connsiteY1" fmla="*/ 2319454 h 5508702"/>
                  <a:gd name="connsiteX2" fmla="*/ 3456878 w 6958361"/>
                  <a:gd name="connsiteY2" fmla="*/ 0 h 5508702"/>
                  <a:gd name="connsiteX3" fmla="*/ 6958361 w 6958361"/>
                  <a:gd name="connsiteY3" fmla="*/ 2297151 h 5508702"/>
                  <a:gd name="connsiteX4" fmla="*/ 6556917 w 6958361"/>
                  <a:gd name="connsiteY4" fmla="*/ 2297151 h 5508702"/>
                  <a:gd name="connsiteX5" fmla="*/ 6556917 w 6958361"/>
                  <a:gd name="connsiteY5" fmla="*/ 5508702 h 5508702"/>
                  <a:gd name="connsiteX6" fmla="*/ 379141 w 6958361"/>
                  <a:gd name="connsiteY6" fmla="*/ 5508702 h 5508702"/>
                  <a:gd name="connsiteX7" fmla="*/ 356839 w 6958361"/>
                  <a:gd name="connsiteY7" fmla="*/ 2319454 h 55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361" h="5508702">
                    <a:moveTo>
                      <a:pt x="356839" y="2319454"/>
                    </a:moveTo>
                    <a:lnTo>
                      <a:pt x="0" y="2319454"/>
                    </a:lnTo>
                    <a:lnTo>
                      <a:pt x="3456878" y="0"/>
                    </a:lnTo>
                    <a:lnTo>
                      <a:pt x="6958361" y="2297151"/>
                    </a:lnTo>
                    <a:lnTo>
                      <a:pt x="6556917" y="2297151"/>
                    </a:lnTo>
                    <a:lnTo>
                      <a:pt x="6556917" y="5508702"/>
                    </a:lnTo>
                    <a:lnTo>
                      <a:pt x="379141" y="5508702"/>
                    </a:lnTo>
                    <a:lnTo>
                      <a:pt x="356839" y="2319454"/>
                    </a:lnTo>
                    <a:close/>
                  </a:path>
                </a:pathLst>
              </a:custGeom>
              <a:solidFill>
                <a:schemeClr val="bg1">
                  <a:lumMod val="6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568C5F-5BA6-9E72-A744-EA8FBA6AF844}"/>
                  </a:ext>
                </a:extLst>
              </p:cNvPr>
              <p:cNvSpPr/>
              <p:nvPr/>
            </p:nvSpPr>
            <p:spPr>
              <a:xfrm>
                <a:off x="3381510" y="11536309"/>
                <a:ext cx="928932" cy="77895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7A8F88-DAFA-3D9E-072A-DFBE853D6F10}"/>
                  </a:ext>
                </a:extLst>
              </p:cNvPr>
              <p:cNvSpPr/>
              <p:nvPr/>
            </p:nvSpPr>
            <p:spPr>
              <a:xfrm>
                <a:off x="4820085" y="11148528"/>
                <a:ext cx="802887" cy="11667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A8BA77-EFFA-8E06-3441-526B9A792C00}"/>
                  </a:ext>
                </a:extLst>
              </p:cNvPr>
              <p:cNvSpPr/>
              <p:nvPr/>
            </p:nvSpPr>
            <p:spPr>
              <a:xfrm>
                <a:off x="5846251" y="10650550"/>
                <a:ext cx="750627" cy="9959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0035884-3487-EBEC-A5B3-4413154DC2B0}"/>
                  </a:ext>
                </a:extLst>
              </p:cNvPr>
              <p:cNvCxnSpPr>
                <a:cxnSpLocks/>
              </p:cNvCxnSpPr>
              <p:nvPr/>
            </p:nvCxnSpPr>
            <p:spPr>
              <a:xfrm>
                <a:off x="3705732" y="9462336"/>
                <a:ext cx="300888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2C3CF7-B5DE-400C-54E7-3CB2ED92D57B}"/>
                  </a:ext>
                </a:extLst>
              </p:cNvPr>
              <p:cNvCxnSpPr>
                <a:cxnSpLocks/>
              </p:cNvCxnSpPr>
              <p:nvPr/>
            </p:nvCxnSpPr>
            <p:spPr>
              <a:xfrm>
                <a:off x="3637083" y="9622674"/>
                <a:ext cx="3146184"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36D99E-3FF2-128C-3DC3-62F1897FBE13}"/>
                  </a:ext>
                </a:extLst>
              </p:cNvPr>
              <p:cNvCxnSpPr>
                <a:cxnSpLocks/>
              </p:cNvCxnSpPr>
              <p:nvPr/>
            </p:nvCxnSpPr>
            <p:spPr>
              <a:xfrm>
                <a:off x="3631407" y="9783012"/>
                <a:ext cx="315753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8D20A5-F710-A105-168B-ACDC7F75F4A6}"/>
                  </a:ext>
                </a:extLst>
              </p:cNvPr>
              <p:cNvCxnSpPr>
                <a:cxnSpLocks/>
              </p:cNvCxnSpPr>
              <p:nvPr/>
            </p:nvCxnSpPr>
            <p:spPr>
              <a:xfrm>
                <a:off x="3542567" y="10103687"/>
                <a:ext cx="3335217" cy="432"/>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9D8065-C58C-523A-5523-1E37843F3215}"/>
                  </a:ext>
                </a:extLst>
              </p:cNvPr>
              <p:cNvCxnSpPr>
                <a:cxnSpLocks/>
              </p:cNvCxnSpPr>
              <p:nvPr/>
            </p:nvCxnSpPr>
            <p:spPr>
              <a:xfrm>
                <a:off x="3508496" y="10264025"/>
                <a:ext cx="3403359"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DA7D99-EAB7-9632-D96B-026CD6289162}"/>
                  </a:ext>
                </a:extLst>
              </p:cNvPr>
              <p:cNvCxnSpPr>
                <a:cxnSpLocks/>
              </p:cNvCxnSpPr>
              <p:nvPr/>
            </p:nvCxnSpPr>
            <p:spPr>
              <a:xfrm>
                <a:off x="3429000" y="10424361"/>
                <a:ext cx="356235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DB26B9-BEF4-5D44-387B-88D91CCD947D}"/>
                  </a:ext>
                </a:extLst>
              </p:cNvPr>
              <p:cNvCxnSpPr>
                <a:cxnSpLocks/>
              </p:cNvCxnSpPr>
              <p:nvPr/>
            </p:nvCxnSpPr>
            <p:spPr>
              <a:xfrm>
                <a:off x="3576638" y="9943349"/>
                <a:ext cx="3267075"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93E8AF2-837D-9ABE-5E26-FF928447E06C}"/>
                  </a:ext>
                </a:extLst>
              </p:cNvPr>
              <p:cNvSpPr/>
              <p:nvPr/>
            </p:nvSpPr>
            <p:spPr>
              <a:xfrm>
                <a:off x="2328313" y="11536309"/>
                <a:ext cx="928932" cy="77895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83180613-4DDD-825A-4C6A-09EF15431A25}"/>
                  </a:ext>
                </a:extLst>
              </p:cNvPr>
              <p:cNvSpPr/>
              <p:nvPr/>
            </p:nvSpPr>
            <p:spPr>
              <a:xfrm>
                <a:off x="2880052" y="11026066"/>
                <a:ext cx="864910" cy="192714"/>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2E162E6-D97F-0FAD-F2E2-19A656EE0EDE}"/>
                </a:ext>
              </a:extLst>
            </p:cNvPr>
            <p:cNvSpPr/>
            <p:nvPr/>
          </p:nvSpPr>
          <p:spPr>
            <a:xfrm>
              <a:off x="17671408" y="4435049"/>
              <a:ext cx="1895708" cy="1350796"/>
            </a:xfrm>
            <a:prstGeom prst="rect">
              <a:avLst/>
            </a:pr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F6F38"/>
                </a:solidFill>
              </a:endParaRPr>
            </a:p>
          </p:txBody>
        </p:sp>
      </p:grpSp>
      <p:grpSp>
        <p:nvGrpSpPr>
          <p:cNvPr id="25" name="Group 24">
            <a:extLst>
              <a:ext uri="{FF2B5EF4-FFF2-40B4-BE49-F238E27FC236}">
                <a16:creationId xmlns:a16="http://schemas.microsoft.com/office/drawing/2014/main" id="{F74DCBA4-7290-80F4-E23B-A065E2C4A839}"/>
              </a:ext>
            </a:extLst>
          </p:cNvPr>
          <p:cNvGrpSpPr/>
          <p:nvPr/>
        </p:nvGrpSpPr>
        <p:grpSpPr>
          <a:xfrm>
            <a:off x="4494828" y="6270011"/>
            <a:ext cx="2267428" cy="1587997"/>
            <a:chOff x="3398221" y="4150723"/>
            <a:chExt cx="1521210" cy="1065382"/>
          </a:xfrm>
        </p:grpSpPr>
        <p:sp>
          <p:nvSpPr>
            <p:cNvPr id="26" name="Freeform: Shape 25">
              <a:extLst>
                <a:ext uri="{FF2B5EF4-FFF2-40B4-BE49-F238E27FC236}">
                  <a16:creationId xmlns:a16="http://schemas.microsoft.com/office/drawing/2014/main" id="{6EE11A86-364F-22ED-1B40-D3B27395F729}"/>
                </a:ext>
              </a:extLst>
            </p:cNvPr>
            <p:cNvSpPr/>
            <p:nvPr/>
          </p:nvSpPr>
          <p:spPr>
            <a:xfrm>
              <a:off x="3798207" y="4563575"/>
              <a:ext cx="788402" cy="615155"/>
            </a:xfrm>
            <a:custGeom>
              <a:avLst/>
              <a:gdLst>
                <a:gd name="connsiteX0" fmla="*/ 0 w 7002966"/>
                <a:gd name="connsiteY0" fmla="*/ 2297152 h 5464098"/>
                <a:gd name="connsiteX1" fmla="*/ 401444 w 7002966"/>
                <a:gd name="connsiteY1" fmla="*/ 0 h 5464098"/>
                <a:gd name="connsiteX2" fmla="*/ 6601522 w 7002966"/>
                <a:gd name="connsiteY2" fmla="*/ 0 h 5464098"/>
                <a:gd name="connsiteX3" fmla="*/ 7002966 w 7002966"/>
                <a:gd name="connsiteY3" fmla="*/ 2319454 h 5464098"/>
                <a:gd name="connsiteX4" fmla="*/ 6601522 w 7002966"/>
                <a:gd name="connsiteY4" fmla="*/ 2319454 h 5464098"/>
                <a:gd name="connsiteX5" fmla="*/ 6601522 w 7002966"/>
                <a:gd name="connsiteY5" fmla="*/ 5464098 h 5464098"/>
                <a:gd name="connsiteX6" fmla="*/ 423746 w 7002966"/>
                <a:gd name="connsiteY6" fmla="*/ 5464098 h 5464098"/>
                <a:gd name="connsiteX7" fmla="*/ 423746 w 7002966"/>
                <a:gd name="connsiteY7" fmla="*/ 2297152 h 5464098"/>
                <a:gd name="connsiteX8" fmla="*/ 0 w 7002966"/>
                <a:gd name="connsiteY8" fmla="*/ 2297152 h 5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2966" h="5464098">
                  <a:moveTo>
                    <a:pt x="0" y="2297152"/>
                  </a:moveTo>
                  <a:lnTo>
                    <a:pt x="401444" y="0"/>
                  </a:lnTo>
                  <a:lnTo>
                    <a:pt x="6601522" y="0"/>
                  </a:lnTo>
                  <a:lnTo>
                    <a:pt x="7002966" y="2319454"/>
                  </a:lnTo>
                  <a:lnTo>
                    <a:pt x="6601522" y="2319454"/>
                  </a:lnTo>
                  <a:lnTo>
                    <a:pt x="6601522" y="5464098"/>
                  </a:lnTo>
                  <a:lnTo>
                    <a:pt x="423746" y="5464098"/>
                  </a:lnTo>
                  <a:lnTo>
                    <a:pt x="423746" y="2297152"/>
                  </a:lnTo>
                  <a:lnTo>
                    <a:pt x="0" y="2297152"/>
                  </a:lnTo>
                  <a:close/>
                </a:path>
              </a:pathLst>
            </a:cu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FC46877-8405-EFDF-DA14-038BAFF7EE80}"/>
                </a:ext>
              </a:extLst>
            </p:cNvPr>
            <p:cNvSpPr/>
            <p:nvPr/>
          </p:nvSpPr>
          <p:spPr>
            <a:xfrm>
              <a:off x="4313043" y="4820082"/>
              <a:ext cx="229815" cy="358647"/>
            </a:xfrm>
            <a:prstGeom prst="rect">
              <a:avLst/>
            </a:pr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pic>
          <p:nvPicPr>
            <p:cNvPr id="28" name="Picture 2" descr="Redwood Tree Silhouette&amp;quot; Greeting Card by katedill0n | Redbubble">
              <a:extLst>
                <a:ext uri="{FF2B5EF4-FFF2-40B4-BE49-F238E27FC236}">
                  <a16:creationId xmlns:a16="http://schemas.microsoft.com/office/drawing/2014/main" id="{89055A5E-D68D-B31D-6E3A-55EE977494DF}"/>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4544202" y="4150723"/>
              <a:ext cx="375229" cy="106538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Redwood Tree Silhouette&amp;quot; Greeting Card by katedill0n | Redbubble">
              <a:extLst>
                <a:ext uri="{FF2B5EF4-FFF2-40B4-BE49-F238E27FC236}">
                  <a16:creationId xmlns:a16="http://schemas.microsoft.com/office/drawing/2014/main" id="{AF2BA88D-6E1C-19DF-9B9C-C0C388C80527}"/>
                </a:ext>
              </a:extLst>
            </p:cNvPr>
            <p:cNvPicPr>
              <a:picLocks noChangeAspect="1" noChangeArrowheads="1"/>
            </p:cNvPicPr>
            <p:nvPr/>
          </p:nvPicPr>
          <p:blipFill rotWithShape="1">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3398221" y="4150723"/>
              <a:ext cx="375229" cy="1065382"/>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Shape 29">
              <a:extLst>
                <a:ext uri="{FF2B5EF4-FFF2-40B4-BE49-F238E27FC236}">
                  <a16:creationId xmlns:a16="http://schemas.microsoft.com/office/drawing/2014/main" id="{D8594722-5529-3A1F-782C-88D7A9A2597B}"/>
                </a:ext>
              </a:extLst>
            </p:cNvPr>
            <p:cNvSpPr/>
            <p:nvPr/>
          </p:nvSpPr>
          <p:spPr>
            <a:xfrm>
              <a:off x="3522754" y="4859313"/>
              <a:ext cx="558626" cy="319416"/>
            </a:xfrm>
            <a:custGeom>
              <a:avLst/>
              <a:gdLst>
                <a:gd name="connsiteX0" fmla="*/ 356839 w 6958361"/>
                <a:gd name="connsiteY0" fmla="*/ 2319454 h 5508702"/>
                <a:gd name="connsiteX1" fmla="*/ 0 w 6958361"/>
                <a:gd name="connsiteY1" fmla="*/ 2319454 h 5508702"/>
                <a:gd name="connsiteX2" fmla="*/ 3456878 w 6958361"/>
                <a:gd name="connsiteY2" fmla="*/ 0 h 5508702"/>
                <a:gd name="connsiteX3" fmla="*/ 6958361 w 6958361"/>
                <a:gd name="connsiteY3" fmla="*/ 2297151 h 5508702"/>
                <a:gd name="connsiteX4" fmla="*/ 6556917 w 6958361"/>
                <a:gd name="connsiteY4" fmla="*/ 2297151 h 5508702"/>
                <a:gd name="connsiteX5" fmla="*/ 6556917 w 6958361"/>
                <a:gd name="connsiteY5" fmla="*/ 5508702 h 5508702"/>
                <a:gd name="connsiteX6" fmla="*/ 379141 w 6958361"/>
                <a:gd name="connsiteY6" fmla="*/ 5508702 h 5508702"/>
                <a:gd name="connsiteX7" fmla="*/ 356839 w 6958361"/>
                <a:gd name="connsiteY7" fmla="*/ 2319454 h 55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361" h="5508702">
                  <a:moveTo>
                    <a:pt x="356839" y="2319454"/>
                  </a:moveTo>
                  <a:lnTo>
                    <a:pt x="0" y="2319454"/>
                  </a:lnTo>
                  <a:lnTo>
                    <a:pt x="3456878" y="0"/>
                  </a:lnTo>
                  <a:lnTo>
                    <a:pt x="6958361" y="2297151"/>
                  </a:lnTo>
                  <a:lnTo>
                    <a:pt x="6556917" y="2297151"/>
                  </a:lnTo>
                  <a:lnTo>
                    <a:pt x="6556917" y="5508702"/>
                  </a:lnTo>
                  <a:lnTo>
                    <a:pt x="379141" y="5508702"/>
                  </a:lnTo>
                  <a:lnTo>
                    <a:pt x="356839" y="2319454"/>
                  </a:lnTo>
                  <a:close/>
                </a:path>
              </a:pathLst>
            </a:custGeom>
            <a:solidFill>
              <a:schemeClr val="bg1">
                <a:lumMod val="6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CB1C2F-2CBF-FCF6-7771-D21DD7651670}"/>
                </a:ext>
              </a:extLst>
            </p:cNvPr>
            <p:cNvSpPr/>
            <p:nvPr/>
          </p:nvSpPr>
          <p:spPr>
            <a:xfrm>
              <a:off x="3812456" y="5020765"/>
              <a:ext cx="191819" cy="1608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14CC62E-C9FB-92EB-E47E-53A6F7A620B6}"/>
                </a:ext>
              </a:extLst>
            </p:cNvPr>
            <p:cNvSpPr/>
            <p:nvPr/>
          </p:nvSpPr>
          <p:spPr>
            <a:xfrm>
              <a:off x="4109513" y="4940690"/>
              <a:ext cx="165791" cy="2409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F3670A37-5F2B-5C47-D8C7-663BAA41DEDD}"/>
                </a:ext>
              </a:extLst>
            </p:cNvPr>
            <p:cNvCxnSpPr>
              <a:cxnSpLocks/>
            </p:cNvCxnSpPr>
            <p:nvPr/>
          </p:nvCxnSpPr>
          <p:spPr>
            <a:xfrm>
              <a:off x="3879406" y="4592502"/>
              <a:ext cx="621316"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5D5A91-80AF-0BFE-00B5-5994EDBB5AC8}"/>
                </a:ext>
              </a:extLst>
            </p:cNvPr>
            <p:cNvCxnSpPr>
              <a:cxnSpLocks/>
            </p:cNvCxnSpPr>
            <p:nvPr/>
          </p:nvCxnSpPr>
          <p:spPr>
            <a:xfrm>
              <a:off x="3865230" y="4625611"/>
              <a:ext cx="64966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426D4D-9526-77EF-F5F9-851F9C4407A7}"/>
                </a:ext>
              </a:extLst>
            </p:cNvPr>
            <p:cNvCxnSpPr>
              <a:cxnSpLocks/>
            </p:cNvCxnSpPr>
            <p:nvPr/>
          </p:nvCxnSpPr>
          <p:spPr>
            <a:xfrm>
              <a:off x="3864058" y="4658720"/>
              <a:ext cx="65201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615044-CB5C-D5C2-14D9-B8CC7523C2DD}"/>
                </a:ext>
              </a:extLst>
            </p:cNvPr>
            <p:cNvCxnSpPr>
              <a:cxnSpLocks/>
            </p:cNvCxnSpPr>
            <p:nvPr/>
          </p:nvCxnSpPr>
          <p:spPr>
            <a:xfrm>
              <a:off x="3845713" y="4724937"/>
              <a:ext cx="688701" cy="89"/>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7DE7F4D-3864-7A17-B754-33759A6C4465}"/>
                </a:ext>
              </a:extLst>
            </p:cNvPr>
            <p:cNvCxnSpPr>
              <a:cxnSpLocks/>
            </p:cNvCxnSpPr>
            <p:nvPr/>
          </p:nvCxnSpPr>
          <p:spPr>
            <a:xfrm>
              <a:off x="3838678" y="4758046"/>
              <a:ext cx="70277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E7CCAB9-8137-DA5B-D0AF-2C2D63365EB2}"/>
                </a:ext>
              </a:extLst>
            </p:cNvPr>
            <p:cNvCxnSpPr>
              <a:cxnSpLocks/>
            </p:cNvCxnSpPr>
            <p:nvPr/>
          </p:nvCxnSpPr>
          <p:spPr>
            <a:xfrm>
              <a:off x="3822262" y="4791154"/>
              <a:ext cx="735603"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E10A55-EDAC-9FF4-6A62-C62F6649A579}"/>
                </a:ext>
              </a:extLst>
            </p:cNvPr>
            <p:cNvCxnSpPr>
              <a:cxnSpLocks/>
            </p:cNvCxnSpPr>
            <p:nvPr/>
          </p:nvCxnSpPr>
          <p:spPr>
            <a:xfrm>
              <a:off x="3852749" y="4691828"/>
              <a:ext cx="674631"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A2F92FA-C892-9891-4010-320C9B759C0D}"/>
                </a:ext>
              </a:extLst>
            </p:cNvPr>
            <p:cNvSpPr/>
            <p:nvPr/>
          </p:nvSpPr>
          <p:spPr>
            <a:xfrm>
              <a:off x="3594977" y="5020765"/>
              <a:ext cx="191819" cy="16085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C340B1B8-A543-3597-0ADC-45EE3FF0ECA9}"/>
                </a:ext>
              </a:extLst>
            </p:cNvPr>
            <p:cNvSpPr/>
            <p:nvPr/>
          </p:nvSpPr>
          <p:spPr>
            <a:xfrm>
              <a:off x="3708908" y="4915403"/>
              <a:ext cx="178599" cy="39794"/>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57E57D8-5E5A-478B-2413-3E42314980E5}"/>
                </a:ext>
              </a:extLst>
            </p:cNvPr>
            <p:cNvSpPr/>
            <p:nvPr/>
          </p:nvSpPr>
          <p:spPr>
            <a:xfrm>
              <a:off x="4349106" y="4940690"/>
              <a:ext cx="165791" cy="2409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12501B43-A62E-BA14-D1E3-8E18E45F4E64}"/>
              </a:ext>
            </a:extLst>
          </p:cNvPr>
          <p:cNvGrpSpPr/>
          <p:nvPr/>
        </p:nvGrpSpPr>
        <p:grpSpPr>
          <a:xfrm>
            <a:off x="4309077" y="3767151"/>
            <a:ext cx="2438380" cy="1587995"/>
            <a:chOff x="3687155" y="807455"/>
            <a:chExt cx="7922285" cy="5159391"/>
          </a:xfrm>
        </p:grpSpPr>
        <p:pic>
          <p:nvPicPr>
            <p:cNvPr id="44" name="Picture 2" descr="Redwood Tree Silhouette&amp;quot; Greeting Card by katedill0n | Redbubble">
              <a:extLst>
                <a:ext uri="{FF2B5EF4-FFF2-40B4-BE49-F238E27FC236}">
                  <a16:creationId xmlns:a16="http://schemas.microsoft.com/office/drawing/2014/main" id="{395A216C-3CCB-93CF-BF1E-180EE2D9A162}"/>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9038964" y="807455"/>
              <a:ext cx="1817145" cy="51593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Redwood Tree Silhouette&amp;quot; Greeting Card by katedill0n | Redbubble">
              <a:extLst>
                <a:ext uri="{FF2B5EF4-FFF2-40B4-BE49-F238E27FC236}">
                  <a16:creationId xmlns:a16="http://schemas.microsoft.com/office/drawing/2014/main" id="{3C484572-125F-17C1-25E3-208AC9E0957F}"/>
                </a:ext>
              </a:extLst>
            </p:cNvPr>
            <p:cNvPicPr>
              <a:picLocks noChangeAspect="1" noChangeArrowheads="1"/>
            </p:cNvPicPr>
            <p:nvPr/>
          </p:nvPicPr>
          <p:blipFill rotWithShape="1">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3687155" y="807455"/>
              <a:ext cx="1817145" cy="515939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79966359-267A-DFDF-C5EC-638C0136FE3B}"/>
                </a:ext>
              </a:extLst>
            </p:cNvPr>
            <p:cNvSpPr/>
            <p:nvPr/>
          </p:nvSpPr>
          <p:spPr>
            <a:xfrm>
              <a:off x="9713732" y="4435049"/>
              <a:ext cx="1895708" cy="1350796"/>
            </a:xfrm>
            <a:prstGeom prst="rect">
              <a:avLst/>
            </a:pr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782DE15C-E623-4565-B2D7-8E8715BDED68}"/>
                </a:ext>
              </a:extLst>
            </p:cNvPr>
            <p:cNvGrpSpPr/>
            <p:nvPr/>
          </p:nvGrpSpPr>
          <p:grpSpPr>
            <a:xfrm>
              <a:off x="4085123" y="2806797"/>
              <a:ext cx="5151997" cy="2993019"/>
              <a:chOff x="1978555" y="9322246"/>
              <a:chExt cx="5151997" cy="2993019"/>
            </a:xfrm>
          </p:grpSpPr>
          <p:sp>
            <p:nvSpPr>
              <p:cNvPr id="48" name="Freeform: Shape 47">
                <a:extLst>
                  <a:ext uri="{FF2B5EF4-FFF2-40B4-BE49-F238E27FC236}">
                    <a16:creationId xmlns:a16="http://schemas.microsoft.com/office/drawing/2014/main" id="{88969A09-821A-1877-4A10-667D0FA98616}"/>
                  </a:ext>
                </a:extLst>
              </p:cNvPr>
              <p:cNvSpPr/>
              <p:nvPr/>
            </p:nvSpPr>
            <p:spPr>
              <a:xfrm>
                <a:off x="3312507" y="9322246"/>
                <a:ext cx="3818045" cy="2979048"/>
              </a:xfrm>
              <a:custGeom>
                <a:avLst/>
                <a:gdLst>
                  <a:gd name="connsiteX0" fmla="*/ 0 w 7002966"/>
                  <a:gd name="connsiteY0" fmla="*/ 2297152 h 5464098"/>
                  <a:gd name="connsiteX1" fmla="*/ 401444 w 7002966"/>
                  <a:gd name="connsiteY1" fmla="*/ 0 h 5464098"/>
                  <a:gd name="connsiteX2" fmla="*/ 6601522 w 7002966"/>
                  <a:gd name="connsiteY2" fmla="*/ 0 h 5464098"/>
                  <a:gd name="connsiteX3" fmla="*/ 7002966 w 7002966"/>
                  <a:gd name="connsiteY3" fmla="*/ 2319454 h 5464098"/>
                  <a:gd name="connsiteX4" fmla="*/ 6601522 w 7002966"/>
                  <a:gd name="connsiteY4" fmla="*/ 2319454 h 5464098"/>
                  <a:gd name="connsiteX5" fmla="*/ 6601522 w 7002966"/>
                  <a:gd name="connsiteY5" fmla="*/ 5464098 h 5464098"/>
                  <a:gd name="connsiteX6" fmla="*/ 423746 w 7002966"/>
                  <a:gd name="connsiteY6" fmla="*/ 5464098 h 5464098"/>
                  <a:gd name="connsiteX7" fmla="*/ 423746 w 7002966"/>
                  <a:gd name="connsiteY7" fmla="*/ 2297152 h 5464098"/>
                  <a:gd name="connsiteX8" fmla="*/ 0 w 7002966"/>
                  <a:gd name="connsiteY8" fmla="*/ 2297152 h 5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2966" h="5464098">
                    <a:moveTo>
                      <a:pt x="0" y="2297152"/>
                    </a:moveTo>
                    <a:lnTo>
                      <a:pt x="401444" y="0"/>
                    </a:lnTo>
                    <a:lnTo>
                      <a:pt x="6601522" y="0"/>
                    </a:lnTo>
                    <a:lnTo>
                      <a:pt x="7002966" y="2319454"/>
                    </a:lnTo>
                    <a:lnTo>
                      <a:pt x="6601522" y="2319454"/>
                    </a:lnTo>
                    <a:lnTo>
                      <a:pt x="6601522" y="5464098"/>
                    </a:lnTo>
                    <a:lnTo>
                      <a:pt x="423746" y="5464098"/>
                    </a:lnTo>
                    <a:lnTo>
                      <a:pt x="423746" y="2297152"/>
                    </a:lnTo>
                    <a:lnTo>
                      <a:pt x="0" y="2297152"/>
                    </a:lnTo>
                    <a:close/>
                  </a:path>
                </a:pathLst>
              </a:cu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8F751EF1-5772-21A6-DC75-346EAEFDC8A9}"/>
                  </a:ext>
                </a:extLst>
              </p:cNvPr>
              <p:cNvSpPr/>
              <p:nvPr/>
            </p:nvSpPr>
            <p:spPr>
              <a:xfrm>
                <a:off x="1978555" y="10754436"/>
                <a:ext cx="2705293" cy="1546858"/>
              </a:xfrm>
              <a:custGeom>
                <a:avLst/>
                <a:gdLst>
                  <a:gd name="connsiteX0" fmla="*/ 356839 w 6958361"/>
                  <a:gd name="connsiteY0" fmla="*/ 2319454 h 5508702"/>
                  <a:gd name="connsiteX1" fmla="*/ 0 w 6958361"/>
                  <a:gd name="connsiteY1" fmla="*/ 2319454 h 5508702"/>
                  <a:gd name="connsiteX2" fmla="*/ 3456878 w 6958361"/>
                  <a:gd name="connsiteY2" fmla="*/ 0 h 5508702"/>
                  <a:gd name="connsiteX3" fmla="*/ 6958361 w 6958361"/>
                  <a:gd name="connsiteY3" fmla="*/ 2297151 h 5508702"/>
                  <a:gd name="connsiteX4" fmla="*/ 6556917 w 6958361"/>
                  <a:gd name="connsiteY4" fmla="*/ 2297151 h 5508702"/>
                  <a:gd name="connsiteX5" fmla="*/ 6556917 w 6958361"/>
                  <a:gd name="connsiteY5" fmla="*/ 5508702 h 5508702"/>
                  <a:gd name="connsiteX6" fmla="*/ 379141 w 6958361"/>
                  <a:gd name="connsiteY6" fmla="*/ 5508702 h 5508702"/>
                  <a:gd name="connsiteX7" fmla="*/ 356839 w 6958361"/>
                  <a:gd name="connsiteY7" fmla="*/ 2319454 h 55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361" h="5508702">
                    <a:moveTo>
                      <a:pt x="356839" y="2319454"/>
                    </a:moveTo>
                    <a:lnTo>
                      <a:pt x="0" y="2319454"/>
                    </a:lnTo>
                    <a:lnTo>
                      <a:pt x="3456878" y="0"/>
                    </a:lnTo>
                    <a:lnTo>
                      <a:pt x="6958361" y="2297151"/>
                    </a:lnTo>
                    <a:lnTo>
                      <a:pt x="6556917" y="2297151"/>
                    </a:lnTo>
                    <a:lnTo>
                      <a:pt x="6556917" y="5508702"/>
                    </a:lnTo>
                    <a:lnTo>
                      <a:pt x="379141" y="5508702"/>
                    </a:lnTo>
                    <a:lnTo>
                      <a:pt x="356839" y="2319454"/>
                    </a:lnTo>
                    <a:close/>
                  </a:path>
                </a:pathLst>
              </a:custGeom>
              <a:solidFill>
                <a:schemeClr val="bg1">
                  <a:lumMod val="6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08BD0C0-6D80-C57F-2824-1D7EE1941D2B}"/>
                  </a:ext>
                </a:extLst>
              </p:cNvPr>
              <p:cNvSpPr/>
              <p:nvPr/>
            </p:nvSpPr>
            <p:spPr>
              <a:xfrm>
                <a:off x="3381510" y="11536309"/>
                <a:ext cx="928932" cy="77895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5925950-8EC6-0E68-4493-E399B8A27D86}"/>
                  </a:ext>
                </a:extLst>
              </p:cNvPr>
              <p:cNvSpPr/>
              <p:nvPr/>
            </p:nvSpPr>
            <p:spPr>
              <a:xfrm>
                <a:off x="4820085" y="11148528"/>
                <a:ext cx="802887" cy="11667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2584DD5-0AFA-2342-5BF6-EC91C421C1BB}"/>
                  </a:ext>
                </a:extLst>
              </p:cNvPr>
              <p:cNvSpPr/>
              <p:nvPr/>
            </p:nvSpPr>
            <p:spPr>
              <a:xfrm>
                <a:off x="5846251" y="10650550"/>
                <a:ext cx="750627" cy="9959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3859D5D-8436-8940-5514-9FEBF18223EB}"/>
                  </a:ext>
                </a:extLst>
              </p:cNvPr>
              <p:cNvCxnSpPr>
                <a:cxnSpLocks/>
              </p:cNvCxnSpPr>
              <p:nvPr/>
            </p:nvCxnSpPr>
            <p:spPr>
              <a:xfrm>
                <a:off x="3705732" y="9462336"/>
                <a:ext cx="300888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3E1E0BD-4F65-A613-25C4-5C1B822FA8A4}"/>
                  </a:ext>
                </a:extLst>
              </p:cNvPr>
              <p:cNvCxnSpPr>
                <a:cxnSpLocks/>
              </p:cNvCxnSpPr>
              <p:nvPr/>
            </p:nvCxnSpPr>
            <p:spPr>
              <a:xfrm>
                <a:off x="3637083" y="9622674"/>
                <a:ext cx="3146184"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5070505-5ED3-7697-E9FA-09B32E9904FE}"/>
                  </a:ext>
                </a:extLst>
              </p:cNvPr>
              <p:cNvCxnSpPr>
                <a:cxnSpLocks/>
              </p:cNvCxnSpPr>
              <p:nvPr/>
            </p:nvCxnSpPr>
            <p:spPr>
              <a:xfrm>
                <a:off x="3631407" y="9783012"/>
                <a:ext cx="315753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13967EC-796A-A6F8-0EF7-924890ACC5A0}"/>
                  </a:ext>
                </a:extLst>
              </p:cNvPr>
              <p:cNvCxnSpPr>
                <a:cxnSpLocks/>
              </p:cNvCxnSpPr>
              <p:nvPr/>
            </p:nvCxnSpPr>
            <p:spPr>
              <a:xfrm>
                <a:off x="3542567" y="10103687"/>
                <a:ext cx="3335217" cy="432"/>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D971E7F-03DB-0A99-28F1-D0C5CB94861A}"/>
                  </a:ext>
                </a:extLst>
              </p:cNvPr>
              <p:cNvCxnSpPr>
                <a:cxnSpLocks/>
              </p:cNvCxnSpPr>
              <p:nvPr/>
            </p:nvCxnSpPr>
            <p:spPr>
              <a:xfrm>
                <a:off x="3508496" y="10264025"/>
                <a:ext cx="3403359"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01D792-5105-FF9C-422A-714A59C5C681}"/>
                  </a:ext>
                </a:extLst>
              </p:cNvPr>
              <p:cNvCxnSpPr>
                <a:cxnSpLocks/>
              </p:cNvCxnSpPr>
              <p:nvPr/>
            </p:nvCxnSpPr>
            <p:spPr>
              <a:xfrm>
                <a:off x="3429000" y="10424361"/>
                <a:ext cx="356235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E7E1AF8-3512-81EA-C8DC-2BD7C1ED07AC}"/>
                  </a:ext>
                </a:extLst>
              </p:cNvPr>
              <p:cNvCxnSpPr>
                <a:cxnSpLocks/>
              </p:cNvCxnSpPr>
              <p:nvPr/>
            </p:nvCxnSpPr>
            <p:spPr>
              <a:xfrm>
                <a:off x="3576638" y="9943349"/>
                <a:ext cx="3267075"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E239630-3666-71F0-2692-3C023B4CE3A7}"/>
                  </a:ext>
                </a:extLst>
              </p:cNvPr>
              <p:cNvSpPr/>
              <p:nvPr/>
            </p:nvSpPr>
            <p:spPr>
              <a:xfrm>
                <a:off x="2328313" y="11536309"/>
                <a:ext cx="928932" cy="77895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7AF6647F-76A4-852E-ED7F-8EEFBEFA10A3}"/>
                  </a:ext>
                </a:extLst>
              </p:cNvPr>
              <p:cNvSpPr/>
              <p:nvPr/>
            </p:nvSpPr>
            <p:spPr>
              <a:xfrm>
                <a:off x="2880052" y="11026066"/>
                <a:ext cx="864910" cy="192714"/>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a:extLst>
              <a:ext uri="{FF2B5EF4-FFF2-40B4-BE49-F238E27FC236}">
                <a16:creationId xmlns:a16="http://schemas.microsoft.com/office/drawing/2014/main" id="{872E82F7-66D6-1E52-5A79-C0A48D6BE6F4}"/>
              </a:ext>
            </a:extLst>
          </p:cNvPr>
          <p:cNvGrpSpPr/>
          <p:nvPr/>
        </p:nvGrpSpPr>
        <p:grpSpPr>
          <a:xfrm>
            <a:off x="967710" y="6238482"/>
            <a:ext cx="2268443" cy="1634995"/>
            <a:chOff x="3482037" y="9102329"/>
            <a:chExt cx="7366857" cy="5159391"/>
          </a:xfrm>
        </p:grpSpPr>
        <p:pic>
          <p:nvPicPr>
            <p:cNvPr id="63" name="Picture 2" descr="Redwood Tree Silhouette&amp;quot; Greeting Card by katedill0n | Redbubble">
              <a:extLst>
                <a:ext uri="{FF2B5EF4-FFF2-40B4-BE49-F238E27FC236}">
                  <a16:creationId xmlns:a16="http://schemas.microsoft.com/office/drawing/2014/main" id="{CD9ABC86-0DAE-BA64-B0CF-9E683938129D}"/>
                </a:ext>
              </a:extLst>
            </p:cNvPr>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9031749" y="9102329"/>
              <a:ext cx="1817145" cy="515939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Redwood Tree Silhouette&amp;quot; Greeting Card by katedill0n | Redbubble">
              <a:extLst>
                <a:ext uri="{FF2B5EF4-FFF2-40B4-BE49-F238E27FC236}">
                  <a16:creationId xmlns:a16="http://schemas.microsoft.com/office/drawing/2014/main" id="{1D24628F-CE91-4794-8221-BAED5966399F}"/>
                </a:ext>
              </a:extLst>
            </p:cNvPr>
            <p:cNvPicPr>
              <a:picLocks noChangeAspect="1" noChangeArrowheads="1"/>
            </p:cNvPicPr>
            <p:nvPr/>
          </p:nvPicPr>
          <p:blipFill rotWithShape="1">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2126" t="12537" r="32908" b="13005"/>
            <a:stretch/>
          </p:blipFill>
          <p:spPr bwMode="auto">
            <a:xfrm>
              <a:off x="3482037" y="9102329"/>
              <a:ext cx="1817145" cy="5159391"/>
            </a:xfrm>
            <a:prstGeom prst="rect">
              <a:avLst/>
            </a:prstGeom>
            <a:noFill/>
            <a:extLst>
              <a:ext uri="{909E8E84-426E-40DD-AFC4-6F175D3DCCD1}">
                <a14:hiddenFill xmlns:a14="http://schemas.microsoft.com/office/drawing/2010/main">
                  <a:solidFill>
                    <a:srgbClr val="FFFFFF"/>
                  </a:solidFill>
                </a14:hiddenFill>
              </a:ext>
            </a:extLst>
          </p:spPr>
        </p:pic>
        <p:sp>
          <p:nvSpPr>
            <p:cNvPr id="65" name="Freeform: Shape 64">
              <a:extLst>
                <a:ext uri="{FF2B5EF4-FFF2-40B4-BE49-F238E27FC236}">
                  <a16:creationId xmlns:a16="http://schemas.microsoft.com/office/drawing/2014/main" id="{093FFACF-BDA3-3C92-72FD-446EA8231A26}"/>
                </a:ext>
              </a:extLst>
            </p:cNvPr>
            <p:cNvSpPr/>
            <p:nvPr/>
          </p:nvSpPr>
          <p:spPr>
            <a:xfrm>
              <a:off x="5419074" y="11101670"/>
              <a:ext cx="3818044" cy="2979048"/>
            </a:xfrm>
            <a:custGeom>
              <a:avLst/>
              <a:gdLst>
                <a:gd name="connsiteX0" fmla="*/ 0 w 7002966"/>
                <a:gd name="connsiteY0" fmla="*/ 2297152 h 5464098"/>
                <a:gd name="connsiteX1" fmla="*/ 401444 w 7002966"/>
                <a:gd name="connsiteY1" fmla="*/ 0 h 5464098"/>
                <a:gd name="connsiteX2" fmla="*/ 6601522 w 7002966"/>
                <a:gd name="connsiteY2" fmla="*/ 0 h 5464098"/>
                <a:gd name="connsiteX3" fmla="*/ 7002966 w 7002966"/>
                <a:gd name="connsiteY3" fmla="*/ 2319454 h 5464098"/>
                <a:gd name="connsiteX4" fmla="*/ 6601522 w 7002966"/>
                <a:gd name="connsiteY4" fmla="*/ 2319454 h 5464098"/>
                <a:gd name="connsiteX5" fmla="*/ 6601522 w 7002966"/>
                <a:gd name="connsiteY5" fmla="*/ 5464098 h 5464098"/>
                <a:gd name="connsiteX6" fmla="*/ 423746 w 7002966"/>
                <a:gd name="connsiteY6" fmla="*/ 5464098 h 5464098"/>
                <a:gd name="connsiteX7" fmla="*/ 423746 w 7002966"/>
                <a:gd name="connsiteY7" fmla="*/ 2297152 h 5464098"/>
                <a:gd name="connsiteX8" fmla="*/ 0 w 7002966"/>
                <a:gd name="connsiteY8" fmla="*/ 2297152 h 54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2966" h="5464098">
                  <a:moveTo>
                    <a:pt x="0" y="2297152"/>
                  </a:moveTo>
                  <a:lnTo>
                    <a:pt x="401444" y="0"/>
                  </a:lnTo>
                  <a:lnTo>
                    <a:pt x="6601522" y="0"/>
                  </a:lnTo>
                  <a:lnTo>
                    <a:pt x="7002966" y="2319454"/>
                  </a:lnTo>
                  <a:lnTo>
                    <a:pt x="6601522" y="2319454"/>
                  </a:lnTo>
                  <a:lnTo>
                    <a:pt x="6601522" y="5464098"/>
                  </a:lnTo>
                  <a:lnTo>
                    <a:pt x="423746" y="5464098"/>
                  </a:lnTo>
                  <a:lnTo>
                    <a:pt x="423746" y="2297152"/>
                  </a:lnTo>
                  <a:lnTo>
                    <a:pt x="0" y="2297152"/>
                  </a:lnTo>
                  <a:close/>
                </a:path>
              </a:pathLst>
            </a:cu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8AD1213B-B0AE-4FF7-1403-454022748228}"/>
                </a:ext>
              </a:extLst>
            </p:cNvPr>
            <p:cNvSpPr/>
            <p:nvPr/>
          </p:nvSpPr>
          <p:spPr>
            <a:xfrm>
              <a:off x="4085123" y="12533861"/>
              <a:ext cx="2705293" cy="1546858"/>
            </a:xfrm>
            <a:custGeom>
              <a:avLst/>
              <a:gdLst>
                <a:gd name="connsiteX0" fmla="*/ 356839 w 6958361"/>
                <a:gd name="connsiteY0" fmla="*/ 2319454 h 5508702"/>
                <a:gd name="connsiteX1" fmla="*/ 0 w 6958361"/>
                <a:gd name="connsiteY1" fmla="*/ 2319454 h 5508702"/>
                <a:gd name="connsiteX2" fmla="*/ 3456878 w 6958361"/>
                <a:gd name="connsiteY2" fmla="*/ 0 h 5508702"/>
                <a:gd name="connsiteX3" fmla="*/ 6958361 w 6958361"/>
                <a:gd name="connsiteY3" fmla="*/ 2297151 h 5508702"/>
                <a:gd name="connsiteX4" fmla="*/ 6556917 w 6958361"/>
                <a:gd name="connsiteY4" fmla="*/ 2297151 h 5508702"/>
                <a:gd name="connsiteX5" fmla="*/ 6556917 w 6958361"/>
                <a:gd name="connsiteY5" fmla="*/ 5508702 h 5508702"/>
                <a:gd name="connsiteX6" fmla="*/ 379141 w 6958361"/>
                <a:gd name="connsiteY6" fmla="*/ 5508702 h 5508702"/>
                <a:gd name="connsiteX7" fmla="*/ 356839 w 6958361"/>
                <a:gd name="connsiteY7" fmla="*/ 2319454 h 55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361" h="5508702">
                  <a:moveTo>
                    <a:pt x="356839" y="2319454"/>
                  </a:moveTo>
                  <a:lnTo>
                    <a:pt x="0" y="2319454"/>
                  </a:lnTo>
                  <a:lnTo>
                    <a:pt x="3456878" y="0"/>
                  </a:lnTo>
                  <a:lnTo>
                    <a:pt x="6958361" y="2297151"/>
                  </a:lnTo>
                  <a:lnTo>
                    <a:pt x="6556917" y="2297151"/>
                  </a:lnTo>
                  <a:lnTo>
                    <a:pt x="6556917" y="5508702"/>
                  </a:lnTo>
                  <a:lnTo>
                    <a:pt x="379141" y="5508702"/>
                  </a:lnTo>
                  <a:lnTo>
                    <a:pt x="356839" y="2319454"/>
                  </a:lnTo>
                  <a:close/>
                </a:path>
              </a:pathLst>
            </a:cu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37102EAA-EBB9-97AC-0FAD-458BD0663062}"/>
                </a:ext>
              </a:extLst>
            </p:cNvPr>
            <p:cNvSpPr/>
            <p:nvPr/>
          </p:nvSpPr>
          <p:spPr>
            <a:xfrm>
              <a:off x="5488078" y="13315734"/>
              <a:ext cx="928932" cy="77895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B63AD56-6093-AC43-54B3-CF9CF438B82B}"/>
                </a:ext>
              </a:extLst>
            </p:cNvPr>
            <p:cNvSpPr/>
            <p:nvPr/>
          </p:nvSpPr>
          <p:spPr>
            <a:xfrm>
              <a:off x="6926653" y="12927953"/>
              <a:ext cx="802887" cy="11667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0A01E6F-8FDE-754B-30E4-3B3973A855B6}"/>
                </a:ext>
              </a:extLst>
            </p:cNvPr>
            <p:cNvSpPr/>
            <p:nvPr/>
          </p:nvSpPr>
          <p:spPr>
            <a:xfrm>
              <a:off x="7952819" y="12429975"/>
              <a:ext cx="750627" cy="99595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D6178C1C-1AEA-F399-6A60-08B568A75B5A}"/>
                </a:ext>
              </a:extLst>
            </p:cNvPr>
            <p:cNvCxnSpPr>
              <a:cxnSpLocks/>
            </p:cNvCxnSpPr>
            <p:nvPr/>
          </p:nvCxnSpPr>
          <p:spPr>
            <a:xfrm>
              <a:off x="5812300" y="11241761"/>
              <a:ext cx="300888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0C732B0-3B4D-5EC1-0F97-9FEA7863FBC7}"/>
                </a:ext>
              </a:extLst>
            </p:cNvPr>
            <p:cNvCxnSpPr>
              <a:cxnSpLocks/>
            </p:cNvCxnSpPr>
            <p:nvPr/>
          </p:nvCxnSpPr>
          <p:spPr>
            <a:xfrm>
              <a:off x="5743651" y="11402099"/>
              <a:ext cx="3146184"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9C465E3-C367-D396-0475-BFA73481C5D5}"/>
                </a:ext>
              </a:extLst>
            </p:cNvPr>
            <p:cNvCxnSpPr>
              <a:cxnSpLocks/>
            </p:cNvCxnSpPr>
            <p:nvPr/>
          </p:nvCxnSpPr>
          <p:spPr>
            <a:xfrm>
              <a:off x="5737975" y="11562437"/>
              <a:ext cx="315753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06271B7-B65F-AF5C-0D42-7638027FF35C}"/>
                </a:ext>
              </a:extLst>
            </p:cNvPr>
            <p:cNvCxnSpPr>
              <a:cxnSpLocks/>
            </p:cNvCxnSpPr>
            <p:nvPr/>
          </p:nvCxnSpPr>
          <p:spPr>
            <a:xfrm>
              <a:off x="5649135" y="11883112"/>
              <a:ext cx="3335217" cy="432"/>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63CD99C-E42A-5429-B2DF-27D98E5BEE2D}"/>
                </a:ext>
              </a:extLst>
            </p:cNvPr>
            <p:cNvCxnSpPr>
              <a:cxnSpLocks/>
            </p:cNvCxnSpPr>
            <p:nvPr/>
          </p:nvCxnSpPr>
          <p:spPr>
            <a:xfrm>
              <a:off x="5615064" y="12043450"/>
              <a:ext cx="3403359"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4F01F87-CBC0-00D7-F3AE-347F9B381FF0}"/>
                </a:ext>
              </a:extLst>
            </p:cNvPr>
            <p:cNvCxnSpPr>
              <a:cxnSpLocks/>
            </p:cNvCxnSpPr>
            <p:nvPr/>
          </p:nvCxnSpPr>
          <p:spPr>
            <a:xfrm>
              <a:off x="5535568" y="12203786"/>
              <a:ext cx="356235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DF6A455-BACF-AE00-C1D6-DA03DD5D68CA}"/>
                </a:ext>
              </a:extLst>
            </p:cNvPr>
            <p:cNvCxnSpPr>
              <a:cxnSpLocks/>
            </p:cNvCxnSpPr>
            <p:nvPr/>
          </p:nvCxnSpPr>
          <p:spPr>
            <a:xfrm>
              <a:off x="5683206" y="11722774"/>
              <a:ext cx="3267075"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011819A3-D74D-9659-E513-D1F4E3DAA235}"/>
                </a:ext>
              </a:extLst>
            </p:cNvPr>
            <p:cNvSpPr/>
            <p:nvPr/>
          </p:nvSpPr>
          <p:spPr>
            <a:xfrm>
              <a:off x="4434881" y="13315734"/>
              <a:ext cx="928932" cy="77895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7FF6E36E-A497-9E94-5C68-A795856632FE}"/>
                </a:ext>
              </a:extLst>
            </p:cNvPr>
            <p:cNvSpPr/>
            <p:nvPr/>
          </p:nvSpPr>
          <p:spPr>
            <a:xfrm>
              <a:off x="4986620" y="12805491"/>
              <a:ext cx="864910" cy="192714"/>
            </a:xfrm>
            <a:prstGeom prs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643B6C1-BAE7-93A1-92A9-31386244DB77}"/>
              </a:ext>
            </a:extLst>
          </p:cNvPr>
          <p:cNvSpPr/>
          <p:nvPr/>
        </p:nvSpPr>
        <p:spPr>
          <a:xfrm>
            <a:off x="4004907" y="5300795"/>
            <a:ext cx="3216508" cy="8000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200" b="1">
                <a:solidFill>
                  <a:schemeClr val="tx1"/>
                </a:solidFill>
              </a:rPr>
              <a:t>DETACHED ADU</a:t>
            </a:r>
          </a:p>
          <a:p>
            <a:pPr algn="ctr">
              <a:lnSpc>
                <a:spcPct val="120000"/>
              </a:lnSpc>
            </a:pPr>
            <a:r>
              <a:rPr lang="en-US" sz="1200">
                <a:solidFill>
                  <a:schemeClr val="tx1"/>
                </a:solidFill>
              </a:rPr>
              <a:t>free-standing structure separated from the primary home</a:t>
            </a:r>
            <a:endParaRPr lang="en-US" sz="1200" b="1">
              <a:solidFill>
                <a:schemeClr val="tx1"/>
              </a:solidFill>
            </a:endParaRPr>
          </a:p>
        </p:txBody>
      </p:sp>
      <p:sp>
        <p:nvSpPr>
          <p:cNvPr id="80" name="Rectangle 79">
            <a:extLst>
              <a:ext uri="{FF2B5EF4-FFF2-40B4-BE49-F238E27FC236}">
                <a16:creationId xmlns:a16="http://schemas.microsoft.com/office/drawing/2014/main" id="{8A92BFB3-97A3-EFF6-444C-0EA3AD0144B5}"/>
              </a:ext>
            </a:extLst>
          </p:cNvPr>
          <p:cNvSpPr/>
          <p:nvPr/>
        </p:nvSpPr>
        <p:spPr>
          <a:xfrm>
            <a:off x="550985" y="5299506"/>
            <a:ext cx="3176953" cy="8000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r>
              <a:rPr lang="en-US" sz="1200" b="1">
                <a:solidFill>
                  <a:schemeClr val="tx1"/>
                </a:solidFill>
              </a:rPr>
              <a:t>ATTACHED ADU</a:t>
            </a:r>
          </a:p>
          <a:p>
            <a:pPr algn="ctr">
              <a:lnSpc>
                <a:spcPct val="120000"/>
              </a:lnSpc>
            </a:pPr>
            <a:r>
              <a:rPr lang="en-US" sz="1200">
                <a:solidFill>
                  <a:schemeClr val="tx1"/>
                </a:solidFill>
              </a:rPr>
              <a:t>shares at least one wall with the primary home </a:t>
            </a:r>
            <a:endParaRPr lang="en-US" sz="1200" b="1">
              <a:solidFill>
                <a:schemeClr val="tx1"/>
              </a:solidFill>
            </a:endParaRPr>
          </a:p>
        </p:txBody>
      </p:sp>
      <p:sp>
        <p:nvSpPr>
          <p:cNvPr id="81" name="Rectangle 80">
            <a:extLst>
              <a:ext uri="{FF2B5EF4-FFF2-40B4-BE49-F238E27FC236}">
                <a16:creationId xmlns:a16="http://schemas.microsoft.com/office/drawing/2014/main" id="{AB8A7CF0-DFBE-068D-544D-C894B8AE2694}"/>
              </a:ext>
            </a:extLst>
          </p:cNvPr>
          <p:cNvSpPr/>
          <p:nvPr/>
        </p:nvSpPr>
        <p:spPr>
          <a:xfrm>
            <a:off x="550985" y="7808494"/>
            <a:ext cx="6670430" cy="13659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200" b="1">
                <a:solidFill>
                  <a:schemeClr val="tx1"/>
                </a:solidFill>
              </a:rPr>
              <a:t>ADU CONVERSION </a:t>
            </a:r>
          </a:p>
          <a:p>
            <a:pPr algn="ctr">
              <a:lnSpc>
                <a:spcPct val="120000"/>
              </a:lnSpc>
            </a:pPr>
            <a:r>
              <a:rPr lang="en-US" sz="1200">
                <a:solidFill>
                  <a:schemeClr val="tx1"/>
                </a:solidFill>
              </a:rPr>
              <a:t>conversion of existing, internal space into an ADU such as an attached or detached garage, accessory structure, or attic space </a:t>
            </a:r>
          </a:p>
          <a:p>
            <a:pPr algn="ctr">
              <a:lnSpc>
                <a:spcPct val="120000"/>
              </a:lnSpc>
            </a:pPr>
            <a:r>
              <a:rPr lang="en-US" sz="1200" b="1">
                <a:solidFill>
                  <a:schemeClr val="tx1"/>
                </a:solidFill>
              </a:rPr>
              <a:t>JUNIOR ADU</a:t>
            </a:r>
          </a:p>
          <a:p>
            <a:pPr algn="ctr">
              <a:lnSpc>
                <a:spcPct val="120000"/>
              </a:lnSpc>
            </a:pPr>
            <a:r>
              <a:rPr lang="en-US" sz="1200">
                <a:solidFill>
                  <a:schemeClr val="tx1"/>
                </a:solidFill>
              </a:rPr>
              <a:t>contained entirely within the primary home and up to 500 square feet in size</a:t>
            </a:r>
          </a:p>
        </p:txBody>
      </p:sp>
      <p:sp>
        <p:nvSpPr>
          <p:cNvPr id="82" name="Content Placeholder 2">
            <a:extLst>
              <a:ext uri="{FF2B5EF4-FFF2-40B4-BE49-F238E27FC236}">
                <a16:creationId xmlns:a16="http://schemas.microsoft.com/office/drawing/2014/main" id="{625BC849-26A4-23C7-0023-62553E8EE295}"/>
              </a:ext>
            </a:extLst>
          </p:cNvPr>
          <p:cNvSpPr txBox="1">
            <a:spLocks/>
          </p:cNvSpPr>
          <p:nvPr/>
        </p:nvSpPr>
        <p:spPr>
          <a:xfrm>
            <a:off x="550984" y="531094"/>
            <a:ext cx="2224205" cy="1027216"/>
          </a:xfrm>
          <a:prstGeom prst="rect">
            <a:avLst/>
          </a:prstGeom>
        </p:spPr>
        <p:txBody>
          <a:bodyPr>
            <a:normAutofit/>
          </a:bodyPr>
          <a:lstStyle>
            <a:defPPr>
              <a:defRPr lang="en-US"/>
            </a:defPPr>
            <a:lvl1pPr defTabSz="777240">
              <a:lnSpc>
                <a:spcPct val="100000"/>
              </a:lnSpc>
              <a:spcBef>
                <a:spcPct val="0"/>
              </a:spcBef>
              <a:spcAft>
                <a:spcPts val="300"/>
              </a:spcAft>
              <a:buNone/>
              <a:defRPr sz="2400" b="1">
                <a:solidFill>
                  <a:srgbClr val="C00000"/>
                </a:solidFill>
                <a:latin typeface="Daytona Condensed" panose="020B0506030503040204" pitchFamily="34" charset="0"/>
                <a:ea typeface="+mj-ea"/>
                <a:cs typeface="+mj-cs"/>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0B0F0"/>
                </a:solidFill>
              </a:rPr>
              <a:t>SECTION 2.</a:t>
            </a:r>
          </a:p>
          <a:p>
            <a:r>
              <a:rPr lang="en-US" dirty="0">
                <a:solidFill>
                  <a:srgbClr val="00B0F0"/>
                </a:solidFill>
              </a:rPr>
              <a:t>ADU BASICS</a:t>
            </a:r>
          </a:p>
        </p:txBody>
      </p:sp>
      <p:sp>
        <p:nvSpPr>
          <p:cNvPr id="4" name="Content Placeholder 2">
            <a:extLst>
              <a:ext uri="{FF2B5EF4-FFF2-40B4-BE49-F238E27FC236}">
                <a16:creationId xmlns:a16="http://schemas.microsoft.com/office/drawing/2014/main" id="{CB894C34-CB3E-D96B-A0CD-1D66701784AB}"/>
              </a:ext>
            </a:extLst>
          </p:cNvPr>
          <p:cNvSpPr txBox="1">
            <a:spLocks/>
          </p:cNvSpPr>
          <p:nvPr/>
        </p:nvSpPr>
        <p:spPr>
          <a:xfrm>
            <a:off x="550985" y="1368555"/>
            <a:ext cx="6670430" cy="2828437"/>
          </a:xfrm>
          <a:prstGeom prst="rect">
            <a:avLst/>
          </a:prstGeom>
          <a:noFill/>
          <a:effectLst>
            <a:softEdge rad="38100"/>
          </a:effectLst>
        </p:spPr>
        <p:txBody>
          <a:bodyPr anchor="t">
            <a:normAutofit lnSpcReduction="10000"/>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buNone/>
            </a:pPr>
            <a:r>
              <a:rPr lang="en-US" sz="1600" b="1" dirty="0">
                <a:solidFill>
                  <a:srgbClr val="00B0F0"/>
                </a:solidFill>
                <a:latin typeface="Daytona Condensed" panose="020B0506030503040204" pitchFamily="34" charset="0"/>
              </a:rPr>
              <a:t>- - - - - WHAT IS AN ADU? - - - - -</a:t>
            </a:r>
          </a:p>
          <a:p>
            <a:pPr marL="0" indent="0" algn="just">
              <a:buNone/>
            </a:pPr>
            <a:r>
              <a:rPr lang="en-US" dirty="0"/>
              <a:t>At the most basic level, an ADU is defined as a secondary housing unit on a lot that contains an existing or proposed single family residence or multi-family residential development (e.g., duplex, triplex, or apartment building) and provides complete independent living facilities including kitchen and bathroom facilities for at least one person. . Under ADU law, it is considered an “accessory” use or structure to the primary use or structure on the lot (i.e., single-family or multifamily dwellings, or mixed-use structures/uses).</a:t>
            </a:r>
          </a:p>
          <a:p>
            <a:pPr marL="0" indent="0" algn="ctr">
              <a:buNone/>
            </a:pPr>
            <a:r>
              <a:rPr lang="en-US" sz="1600" b="1" dirty="0">
                <a:solidFill>
                  <a:srgbClr val="00B0F0"/>
                </a:solidFill>
                <a:latin typeface="Daytona Condensed" panose="020B0506030503040204" pitchFamily="34" charset="0"/>
              </a:rPr>
              <a:t>- - - - - ADU TYPES - - - - -</a:t>
            </a:r>
          </a:p>
          <a:p>
            <a:pPr marL="0" indent="0">
              <a:buNone/>
            </a:pPr>
            <a:r>
              <a:rPr lang="en-US" dirty="0"/>
              <a:t>ADUs are also known as second units, guest cottages, in-law suites, and casitas, among other terms and can be in the following forms: </a:t>
            </a:r>
          </a:p>
        </p:txBody>
      </p:sp>
    </p:spTree>
    <p:extLst>
      <p:ext uri="{BB962C8B-B14F-4D97-AF65-F5344CB8AC3E}">
        <p14:creationId xmlns:p14="http://schemas.microsoft.com/office/powerpoint/2010/main" val="569822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DEA4A5A-525C-E8B3-52D0-CFA7812ECB79}"/>
              </a:ext>
            </a:extLst>
          </p:cNvPr>
          <p:cNvSpPr txBox="1">
            <a:spLocks/>
          </p:cNvSpPr>
          <p:nvPr/>
        </p:nvSpPr>
        <p:spPr>
          <a:xfrm>
            <a:off x="162623" y="-991828"/>
            <a:ext cx="2790093" cy="2543150"/>
          </a:xfrm>
          <a:prstGeom prst="rect">
            <a:avLst/>
          </a:prstGeom>
          <a:solidFill>
            <a:srgbClr val="2491D2">
              <a:alpha val="0"/>
            </a:srgbClr>
          </a:solidFill>
          <a:effectLst>
            <a:glow rad="127000">
              <a:schemeClr val="accent1">
                <a:alpha val="14000"/>
              </a:schemeClr>
            </a:glow>
            <a:softEdge rad="38100"/>
          </a:effectLst>
        </p:spPr>
        <p:txBody>
          <a:bodyPr anchor="t">
            <a:noAutofit/>
          </a:bodyPr>
          <a:lstStyle>
            <a:defPPr>
              <a:defRPr lang="en-US"/>
            </a:defPPr>
            <a:lvl1pPr indent="0" algn="just" defTabSz="777240">
              <a:lnSpc>
                <a:spcPct val="130000"/>
              </a:lnSpc>
              <a:spcBef>
                <a:spcPts val="0"/>
              </a:spcBef>
              <a:spcAft>
                <a:spcPts val="600"/>
              </a:spcAft>
              <a:buFont typeface="Arial" panose="020B0604020202020204" pitchFamily="34" charset="0"/>
              <a:buNone/>
              <a:defRPr sz="15000">
                <a:solidFill>
                  <a:srgbClr val="0F6F38">
                    <a:alpha val="30000"/>
                  </a:srgbClr>
                </a:solidFill>
                <a:latin typeface="Arial Black" panose="020B0A04020102020204" pitchFamily="34" charset="0"/>
                <a:ea typeface="Artifakt Element Heavy" panose="020B0B03050000020004" pitchFamily="34" charset="0"/>
                <a:cs typeface="Aharoni" panose="02010803020104030203" pitchFamily="2" charset="-79"/>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0B0F0">
                    <a:alpha val="30000"/>
                  </a:srgbClr>
                </a:solidFill>
              </a:rPr>
              <a:t>3.</a:t>
            </a:r>
            <a:r>
              <a:rPr lang="en-US" dirty="0">
                <a:solidFill>
                  <a:srgbClr val="064D23">
                    <a:alpha val="30000"/>
                  </a:srgbClr>
                </a:solidFill>
              </a:rPr>
              <a:t> </a:t>
            </a:r>
          </a:p>
        </p:txBody>
      </p:sp>
      <p:sp>
        <p:nvSpPr>
          <p:cNvPr id="3" name="TextBox 2">
            <a:extLst>
              <a:ext uri="{FF2B5EF4-FFF2-40B4-BE49-F238E27FC236}">
                <a16:creationId xmlns:a16="http://schemas.microsoft.com/office/drawing/2014/main" id="{3A8E25E0-F9E0-0FA2-FA9D-25B4D92C95F7}"/>
              </a:ext>
            </a:extLst>
          </p:cNvPr>
          <p:cNvSpPr txBox="1"/>
          <p:nvPr/>
        </p:nvSpPr>
        <p:spPr>
          <a:xfrm>
            <a:off x="1863970" y="7685605"/>
            <a:ext cx="526106" cy="707886"/>
          </a:xfrm>
          <a:prstGeom prst="rect">
            <a:avLst/>
          </a:prstGeom>
          <a:noFill/>
        </p:spPr>
        <p:txBody>
          <a:bodyPr wrap="none" rtlCol="0">
            <a:spAutoFit/>
          </a:bodyPr>
          <a:lstStyle/>
          <a:p>
            <a:r>
              <a:rPr lang="en-US" sz="4000" dirty="0">
                <a:solidFill>
                  <a:srgbClr val="00B0F0">
                    <a:alpha val="51000"/>
                  </a:srgbClr>
                </a:solidFill>
                <a:latin typeface="Arial Black" panose="020B0A04020102020204" pitchFamily="34" charset="0"/>
              </a:rPr>
              <a:t>4</a:t>
            </a:r>
          </a:p>
        </p:txBody>
      </p:sp>
      <p:sp>
        <p:nvSpPr>
          <p:cNvPr id="4" name="TextBox 3">
            <a:extLst>
              <a:ext uri="{FF2B5EF4-FFF2-40B4-BE49-F238E27FC236}">
                <a16:creationId xmlns:a16="http://schemas.microsoft.com/office/drawing/2014/main" id="{0C8DCF26-C3FA-D178-0372-BBC5ED5AABF0}"/>
              </a:ext>
            </a:extLst>
          </p:cNvPr>
          <p:cNvSpPr txBox="1"/>
          <p:nvPr/>
        </p:nvSpPr>
        <p:spPr>
          <a:xfrm>
            <a:off x="3212124" y="5794317"/>
            <a:ext cx="526106" cy="707886"/>
          </a:xfrm>
          <a:prstGeom prst="rect">
            <a:avLst/>
          </a:prstGeom>
          <a:noFill/>
        </p:spPr>
        <p:txBody>
          <a:bodyPr wrap="none" rtlCol="0">
            <a:spAutoFit/>
          </a:bodyPr>
          <a:lstStyle/>
          <a:p>
            <a:r>
              <a:rPr lang="en-US" sz="4000" dirty="0">
                <a:solidFill>
                  <a:srgbClr val="00B0F0">
                    <a:alpha val="51000"/>
                  </a:srgbClr>
                </a:solidFill>
                <a:latin typeface="Arial Black" panose="020B0A04020102020204" pitchFamily="34" charset="0"/>
              </a:rPr>
              <a:t>3</a:t>
            </a:r>
          </a:p>
        </p:txBody>
      </p:sp>
      <p:sp>
        <p:nvSpPr>
          <p:cNvPr id="5" name="TextBox 4">
            <a:extLst>
              <a:ext uri="{FF2B5EF4-FFF2-40B4-BE49-F238E27FC236}">
                <a16:creationId xmlns:a16="http://schemas.microsoft.com/office/drawing/2014/main" id="{6A13F92F-A3CB-203D-68F2-49EDE990EF9F}"/>
              </a:ext>
            </a:extLst>
          </p:cNvPr>
          <p:cNvSpPr txBox="1"/>
          <p:nvPr/>
        </p:nvSpPr>
        <p:spPr>
          <a:xfrm>
            <a:off x="2579077" y="4183657"/>
            <a:ext cx="526106" cy="707886"/>
          </a:xfrm>
          <a:prstGeom prst="rect">
            <a:avLst/>
          </a:prstGeom>
          <a:noFill/>
        </p:spPr>
        <p:txBody>
          <a:bodyPr wrap="none" rtlCol="0">
            <a:spAutoFit/>
          </a:bodyPr>
          <a:lstStyle/>
          <a:p>
            <a:r>
              <a:rPr lang="en-US" sz="4000" dirty="0">
                <a:solidFill>
                  <a:srgbClr val="00B0F0">
                    <a:alpha val="51000"/>
                  </a:srgbClr>
                </a:solidFill>
                <a:latin typeface="Arial Black" panose="020B0A04020102020204" pitchFamily="34" charset="0"/>
              </a:rPr>
              <a:t>2</a:t>
            </a:r>
          </a:p>
        </p:txBody>
      </p:sp>
      <p:sp>
        <p:nvSpPr>
          <p:cNvPr id="6" name="TextBox 5">
            <a:extLst>
              <a:ext uri="{FF2B5EF4-FFF2-40B4-BE49-F238E27FC236}">
                <a16:creationId xmlns:a16="http://schemas.microsoft.com/office/drawing/2014/main" id="{DD2201D5-42E3-3326-C488-88016F4173B4}"/>
              </a:ext>
            </a:extLst>
          </p:cNvPr>
          <p:cNvSpPr txBox="1"/>
          <p:nvPr/>
        </p:nvSpPr>
        <p:spPr>
          <a:xfrm>
            <a:off x="2192216" y="2575028"/>
            <a:ext cx="526106" cy="707886"/>
          </a:xfrm>
          <a:prstGeom prst="rect">
            <a:avLst/>
          </a:prstGeom>
          <a:noFill/>
        </p:spPr>
        <p:txBody>
          <a:bodyPr wrap="none" rtlCol="0">
            <a:spAutoFit/>
          </a:bodyPr>
          <a:lstStyle/>
          <a:p>
            <a:r>
              <a:rPr lang="en-US" sz="4000" dirty="0">
                <a:solidFill>
                  <a:srgbClr val="00B0F0">
                    <a:alpha val="51000"/>
                  </a:srgbClr>
                </a:solidFill>
                <a:latin typeface="Arial Black" panose="020B0A04020102020204" pitchFamily="34" charset="0"/>
              </a:rPr>
              <a:t>1</a:t>
            </a:r>
          </a:p>
        </p:txBody>
      </p:sp>
      <p:sp>
        <p:nvSpPr>
          <p:cNvPr id="7" name="Title 1">
            <a:extLst>
              <a:ext uri="{FF2B5EF4-FFF2-40B4-BE49-F238E27FC236}">
                <a16:creationId xmlns:a16="http://schemas.microsoft.com/office/drawing/2014/main" id="{4417A7E5-C8A0-0BED-2B63-B1F352874738}"/>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3</a:t>
            </a:r>
          </a:p>
        </p:txBody>
      </p:sp>
      <p:sp>
        <p:nvSpPr>
          <p:cNvPr id="8" name="Content Placeholder 2">
            <a:extLst>
              <a:ext uri="{FF2B5EF4-FFF2-40B4-BE49-F238E27FC236}">
                <a16:creationId xmlns:a16="http://schemas.microsoft.com/office/drawing/2014/main" id="{C6AB644D-8685-131A-02AF-639D262A2B86}"/>
              </a:ext>
            </a:extLst>
          </p:cNvPr>
          <p:cNvSpPr txBox="1">
            <a:spLocks/>
          </p:cNvSpPr>
          <p:nvPr/>
        </p:nvSpPr>
        <p:spPr>
          <a:xfrm>
            <a:off x="550985" y="535520"/>
            <a:ext cx="6670430" cy="1015802"/>
          </a:xfrm>
          <a:prstGeom prst="rect">
            <a:avLst/>
          </a:prstGeom>
        </p:spPr>
        <p:txBody>
          <a:bodyPr>
            <a:normAutofit/>
          </a:bodyPr>
          <a:lstStyle>
            <a:defPPr>
              <a:defRPr lang="en-US"/>
            </a:defPPr>
            <a:lvl1pPr defTabSz="777240">
              <a:lnSpc>
                <a:spcPct val="100000"/>
              </a:lnSpc>
              <a:spcBef>
                <a:spcPct val="0"/>
              </a:spcBef>
              <a:spcAft>
                <a:spcPts val="300"/>
              </a:spcAft>
              <a:buNone/>
              <a:defRPr sz="2400" b="1">
                <a:solidFill>
                  <a:srgbClr val="C00000"/>
                </a:solidFill>
                <a:latin typeface="Daytona Condensed" panose="020B0506030503040204" pitchFamily="34" charset="0"/>
                <a:ea typeface="+mj-ea"/>
                <a:cs typeface="+mj-cs"/>
              </a:defRPr>
            </a:lvl1pPr>
            <a:lvl2pPr marL="582930" indent="-194310" defTabSz="777240">
              <a:lnSpc>
                <a:spcPct val="130000"/>
              </a:lnSpc>
              <a:spcBef>
                <a:spcPts val="0"/>
              </a:spcBef>
              <a:spcAft>
                <a:spcPts val="600"/>
              </a:spcAft>
              <a:buFont typeface="Arial" panose="020B0604020202020204" pitchFamily="34" charset="0"/>
              <a:buChar char="•"/>
              <a:defRPr sz="1200"/>
            </a:lvl2pPr>
            <a:lvl3pPr marL="971550" indent="-194310" defTabSz="777240">
              <a:lnSpc>
                <a:spcPct val="130000"/>
              </a:lnSpc>
              <a:spcBef>
                <a:spcPts val="0"/>
              </a:spcBef>
              <a:spcAft>
                <a:spcPts val="600"/>
              </a:spcAft>
              <a:buFont typeface="Arial" panose="020B0604020202020204" pitchFamily="34" charset="0"/>
              <a:buChar char="•"/>
              <a:defRPr sz="1200"/>
            </a:lvl3pPr>
            <a:lvl4pPr marL="1360170" indent="-194310" defTabSz="777240">
              <a:lnSpc>
                <a:spcPct val="130000"/>
              </a:lnSpc>
              <a:spcBef>
                <a:spcPts val="0"/>
              </a:spcBef>
              <a:spcAft>
                <a:spcPts val="600"/>
              </a:spcAft>
              <a:buFont typeface="Arial" panose="020B0604020202020204" pitchFamily="34" charset="0"/>
              <a:buChar char="•"/>
              <a:defRPr sz="1200"/>
            </a:lvl4pPr>
            <a:lvl5pPr marL="1748790" indent="-194310" defTabSz="777240">
              <a:lnSpc>
                <a:spcPct val="130000"/>
              </a:lnSpc>
              <a:spcBef>
                <a:spcPts val="0"/>
              </a:spcBef>
              <a:spcAft>
                <a:spcPts val="600"/>
              </a:spcAft>
              <a:buFont typeface="Arial" panose="020B0604020202020204" pitchFamily="34" charset="0"/>
              <a:buChar char="•"/>
              <a:defRPr sz="1200"/>
            </a:lvl5pPr>
            <a:lvl6pPr marL="2137410" indent="-194310" defTabSz="777240">
              <a:lnSpc>
                <a:spcPct val="90000"/>
              </a:lnSpc>
              <a:spcBef>
                <a:spcPts val="425"/>
              </a:spcBef>
              <a:buFont typeface="Arial" panose="020B0604020202020204" pitchFamily="34" charset="0"/>
              <a:buChar char="•"/>
              <a:defRPr sz="1530"/>
            </a:lvl6pPr>
            <a:lvl7pPr marL="2526030" indent="-194310" defTabSz="777240">
              <a:lnSpc>
                <a:spcPct val="90000"/>
              </a:lnSpc>
              <a:spcBef>
                <a:spcPts val="425"/>
              </a:spcBef>
              <a:buFont typeface="Arial" panose="020B0604020202020204" pitchFamily="34" charset="0"/>
              <a:buChar char="•"/>
              <a:defRPr sz="1530"/>
            </a:lvl7pPr>
            <a:lvl8pPr marL="2914650" indent="-194310" defTabSz="777240">
              <a:lnSpc>
                <a:spcPct val="90000"/>
              </a:lnSpc>
              <a:spcBef>
                <a:spcPts val="425"/>
              </a:spcBef>
              <a:buFont typeface="Arial" panose="020B0604020202020204" pitchFamily="34" charset="0"/>
              <a:buChar char="•"/>
              <a:defRPr sz="1530"/>
            </a:lvl8pPr>
            <a:lvl9pPr marL="3303270" indent="-194310" defTabSz="777240">
              <a:lnSpc>
                <a:spcPct val="90000"/>
              </a:lnSpc>
              <a:spcBef>
                <a:spcPts val="425"/>
              </a:spcBef>
              <a:buFont typeface="Arial" panose="020B0604020202020204" pitchFamily="34" charset="0"/>
              <a:buChar char="•"/>
              <a:defRPr sz="1530"/>
            </a:lvl9pPr>
          </a:lstStyle>
          <a:p>
            <a:r>
              <a:rPr lang="en-US" dirty="0">
                <a:solidFill>
                  <a:srgbClr val="00B0F0"/>
                </a:solidFill>
              </a:rPr>
              <a:t>SECTION 3.</a:t>
            </a:r>
          </a:p>
          <a:p>
            <a:r>
              <a:rPr lang="en-US" dirty="0">
                <a:solidFill>
                  <a:srgbClr val="00B0F0"/>
                </a:solidFill>
              </a:rPr>
              <a:t>HOW TO BUILD AN ADU IN THE CITY OF LEMOORE</a:t>
            </a:r>
          </a:p>
        </p:txBody>
      </p:sp>
      <p:pic>
        <p:nvPicPr>
          <p:cNvPr id="9" name="Picture 8">
            <a:extLst>
              <a:ext uri="{FF2B5EF4-FFF2-40B4-BE49-F238E27FC236}">
                <a16:creationId xmlns:a16="http://schemas.microsoft.com/office/drawing/2014/main" id="{95C51C2C-38A5-8151-8493-0A597747BA8A}"/>
              </a:ext>
            </a:extLst>
          </p:cNvPr>
          <p:cNvPicPr>
            <a:picLocks noChangeAspect="1"/>
          </p:cNvPicPr>
          <p:nvPr/>
        </p:nvPicPr>
        <p:blipFill>
          <a:blip r:embed="rId2">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164983" y="5532968"/>
            <a:ext cx="1442434" cy="57248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BC48170B-19EC-2FC5-E2B8-75DC2ABF787E}"/>
              </a:ext>
            </a:extLst>
          </p:cNvPr>
          <p:cNvPicPr>
            <a:picLocks noChangeAspect="1"/>
          </p:cNvPicPr>
          <p:nvPr/>
        </p:nvPicPr>
        <p:blipFill>
          <a:blip r:embed="rId3">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582063" y="3868397"/>
            <a:ext cx="608274" cy="66103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051AC09-9CF1-E7A8-4F37-FDA37216FE01}"/>
              </a:ext>
            </a:extLst>
          </p:cNvPr>
          <p:cNvPicPr>
            <a:picLocks noChangeAspect="1"/>
          </p:cNvPicPr>
          <p:nvPr/>
        </p:nvPicPr>
        <p:blipFill>
          <a:blip r:embed="rId4">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033875" y="7354845"/>
            <a:ext cx="1704650" cy="676552"/>
          </a:xfrm>
          <a:prstGeom prst="rect">
            <a:avLst/>
          </a:prstGeom>
        </p:spPr>
      </p:pic>
      <p:sp>
        <p:nvSpPr>
          <p:cNvPr id="13" name="Content Placeholder 2">
            <a:extLst>
              <a:ext uri="{FF2B5EF4-FFF2-40B4-BE49-F238E27FC236}">
                <a16:creationId xmlns:a16="http://schemas.microsoft.com/office/drawing/2014/main" id="{620A5333-BA63-E124-2425-8A4C7889CEE9}"/>
              </a:ext>
            </a:extLst>
          </p:cNvPr>
          <p:cNvSpPr txBox="1">
            <a:spLocks/>
          </p:cNvSpPr>
          <p:nvPr/>
        </p:nvSpPr>
        <p:spPr>
          <a:xfrm>
            <a:off x="550985" y="1414773"/>
            <a:ext cx="6670430" cy="8009907"/>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None/>
            </a:pPr>
            <a:r>
              <a:rPr lang="en-US" dirty="0"/>
              <a:t>If your property has an existing or proposed single-family home or multi-family development (e.g., duplex, triplex, apartment building), then you may be eligible to build an ADU on your property. The following is a general overview of the steps you can expect to take as you develop your ADU; details for each step are provided on the following pages.</a:t>
            </a:r>
          </a:p>
          <a:p>
            <a:pPr marL="0" indent="0" algn="ctr">
              <a:buNone/>
            </a:pPr>
            <a:r>
              <a:rPr lang="en-US" sz="1600" dirty="0">
                <a:solidFill>
                  <a:srgbClr val="00B0F0"/>
                </a:solidFill>
                <a:latin typeface="Daytona Condensed"/>
              </a:rPr>
              <a:t>- - - - - </a:t>
            </a:r>
            <a:r>
              <a:rPr lang="en-US" sz="1600" b="1" dirty="0">
                <a:solidFill>
                  <a:srgbClr val="00B0F0"/>
                </a:solidFill>
                <a:latin typeface="Daytona Condensed"/>
              </a:rPr>
              <a:t>ADU PROCESS OVERVIEW </a:t>
            </a:r>
            <a:r>
              <a:rPr lang="en-US" sz="1600" dirty="0">
                <a:solidFill>
                  <a:srgbClr val="00B0F0"/>
                </a:solidFill>
                <a:latin typeface="Daytona Condensed"/>
              </a:rPr>
              <a:t>- - - - - </a:t>
            </a:r>
            <a:endParaRPr lang="en-US" sz="1600" b="1" dirty="0">
              <a:solidFill>
                <a:srgbClr val="00B0F0"/>
              </a:solidFill>
              <a:latin typeface="Daytona Condensed" panose="020B0506030503040204" pitchFamily="34" charset="0"/>
            </a:endParaRPr>
          </a:p>
          <a:p>
            <a:pPr marL="0" indent="0" algn="ctr">
              <a:buNone/>
            </a:pPr>
            <a:r>
              <a:rPr lang="en-US" b="1" dirty="0">
                <a:solidFill>
                  <a:srgbClr val="00B0F0"/>
                </a:solidFill>
              </a:rPr>
              <a:t>Step 1. Determine if Your Property is Eligible for an ADU </a:t>
            </a:r>
            <a:endParaRPr lang="en-US" b="1" dirty="0">
              <a:solidFill>
                <a:srgbClr val="00B0F0"/>
              </a:solidFill>
              <a:ea typeface="Calibri"/>
              <a:cs typeface="Calibri"/>
            </a:endParaRPr>
          </a:p>
          <a:p>
            <a:pPr marL="0" indent="0" algn="just">
              <a:buNone/>
            </a:pPr>
            <a:r>
              <a:rPr lang="en-US" dirty="0"/>
              <a:t>The first step is to determine if your property is eligible for an ADU. ADUs are allowed on parcels in the City that are zoned residential or are within a zone district that allow residential uses or mixed-use development </a:t>
            </a:r>
            <a:r>
              <a:rPr lang="en-US" b="1" i="1" dirty="0"/>
              <a:t>and</a:t>
            </a:r>
            <a:r>
              <a:rPr lang="en-US" dirty="0"/>
              <a:t> contain an existing or proposed single-family home or multi-family development. </a:t>
            </a:r>
            <a:endParaRPr lang="en-US" dirty="0">
              <a:ea typeface="Calibri"/>
              <a:cs typeface="Calibri"/>
            </a:endParaRPr>
          </a:p>
          <a:p>
            <a:pPr marL="0" indent="0" algn="just">
              <a:lnSpc>
                <a:spcPct val="100000"/>
              </a:lnSpc>
              <a:buNone/>
            </a:pPr>
            <a:endParaRPr lang="en-US" dirty="0"/>
          </a:p>
          <a:p>
            <a:pPr marL="0" indent="0" algn="just">
              <a:lnSpc>
                <a:spcPct val="100000"/>
              </a:lnSpc>
              <a:buNone/>
            </a:pPr>
            <a:endParaRPr lang="en-US" dirty="0">
              <a:solidFill>
                <a:srgbClr val="C00000"/>
              </a:solidFill>
            </a:endParaRPr>
          </a:p>
          <a:p>
            <a:pPr marL="0" indent="0" algn="ctr">
              <a:buNone/>
            </a:pPr>
            <a:r>
              <a:rPr lang="en-US" b="1" dirty="0">
                <a:solidFill>
                  <a:srgbClr val="00B0F0"/>
                </a:solidFill>
              </a:rPr>
              <a:t>Step 2. Review Minimum ADU Requirements</a:t>
            </a:r>
            <a:endParaRPr lang="en-US" b="1" dirty="0">
              <a:solidFill>
                <a:srgbClr val="00B0F0"/>
              </a:solidFill>
              <a:ea typeface="Calibri"/>
              <a:cs typeface="Calibri"/>
            </a:endParaRPr>
          </a:p>
          <a:p>
            <a:pPr marL="0" indent="0" algn="just">
              <a:buNone/>
            </a:pPr>
            <a:r>
              <a:rPr lang="en-US" dirty="0"/>
              <a:t>Your property and ADU concept must meet the ADU requirements according to the City’s ADU Ordinance to be approved for construction. Before designing the ADU and applying for your permit, review the minimum ADU requirements on Page 6 to see the size, height, location, and shape that your ADU can be.</a:t>
            </a:r>
            <a:endParaRPr lang="en-US" dirty="0">
              <a:ea typeface="Calibri"/>
              <a:cs typeface="Calibri"/>
            </a:endParaRPr>
          </a:p>
          <a:p>
            <a:pPr marL="0" indent="0" algn="just">
              <a:lnSpc>
                <a:spcPct val="100000"/>
              </a:lnSpc>
              <a:buNone/>
            </a:pPr>
            <a:endParaRPr lang="en-US" dirty="0"/>
          </a:p>
          <a:p>
            <a:pPr marL="0" indent="0" algn="just">
              <a:lnSpc>
                <a:spcPct val="100000"/>
              </a:lnSpc>
              <a:buNone/>
            </a:pPr>
            <a:endParaRPr lang="en-US" dirty="0"/>
          </a:p>
          <a:p>
            <a:pPr marL="0" indent="0" algn="ctr">
              <a:buNone/>
            </a:pPr>
            <a:r>
              <a:rPr lang="en-US" b="1" dirty="0">
                <a:solidFill>
                  <a:srgbClr val="00B0F0"/>
                </a:solidFill>
              </a:rPr>
              <a:t>Step 3. Design Your ADU</a:t>
            </a:r>
            <a:endParaRPr lang="en-US" b="1" dirty="0">
              <a:solidFill>
                <a:srgbClr val="00B0F0"/>
              </a:solidFill>
              <a:ea typeface="Calibri"/>
              <a:cs typeface="Calibri"/>
            </a:endParaRPr>
          </a:p>
          <a:p>
            <a:pPr marL="0" indent="0" algn="just">
              <a:buNone/>
            </a:pPr>
            <a:r>
              <a:rPr lang="en-US" dirty="0"/>
              <a:t>There are 4 typical ways to design your ADU: 1) hire an experienced designer, architect, or engineer to design your ADU, 2) purchase a modular or prefabricated ADU, 3) hire a design/build firm, or 4) participate in the voluntary and optional City of Lemoore Pre-Reviewed ADU Program which offers free Pre-Reviewed building plans for detached ADUs (See Pages 11-21).</a:t>
            </a:r>
            <a:endParaRPr lang="en-US" dirty="0">
              <a:ea typeface="Calibri"/>
              <a:cs typeface="Calibri"/>
            </a:endParaRPr>
          </a:p>
          <a:p>
            <a:pPr marL="0" indent="0" algn="just">
              <a:lnSpc>
                <a:spcPct val="100000"/>
              </a:lnSpc>
              <a:buNone/>
            </a:pPr>
            <a:endParaRPr lang="en-US" dirty="0"/>
          </a:p>
          <a:p>
            <a:pPr marL="0" indent="0" algn="just">
              <a:lnSpc>
                <a:spcPct val="100000"/>
              </a:lnSpc>
              <a:buNone/>
            </a:pPr>
            <a:endParaRPr lang="en-US" dirty="0"/>
          </a:p>
          <a:p>
            <a:pPr marL="0" indent="0" algn="ctr">
              <a:buNone/>
            </a:pPr>
            <a:r>
              <a:rPr lang="en-US" b="1" dirty="0">
                <a:solidFill>
                  <a:srgbClr val="00B0F0"/>
                </a:solidFill>
              </a:rPr>
              <a:t>Step 4. Prepare and Submit Your ADU Building Permit Application </a:t>
            </a:r>
            <a:endParaRPr lang="en-US" b="1" dirty="0">
              <a:solidFill>
                <a:srgbClr val="00B0F0"/>
              </a:solidFill>
              <a:ea typeface="Calibri"/>
              <a:cs typeface="Calibri"/>
            </a:endParaRPr>
          </a:p>
          <a:p>
            <a:pPr marL="0" indent="0" algn="just">
              <a:buNone/>
            </a:pPr>
            <a:r>
              <a:rPr lang="en-US" dirty="0"/>
              <a:t>Application Requirements for your ADU are outlined on Pages 8-10 of this Guide. Once you submit a complete and accurate application package and pay the fees, your application will be reviewed for completeness, accepted, routed, and reviewed by the City of Lemoore. Building permits will be issued upon approval and then inspections can be scheduled prior to occupancy.</a:t>
            </a:r>
            <a:endParaRPr lang="en-US" dirty="0">
              <a:ea typeface="Calibri"/>
              <a:cs typeface="Calibri"/>
            </a:endParaRPr>
          </a:p>
        </p:txBody>
      </p:sp>
    </p:spTree>
    <p:extLst>
      <p:ext uri="{BB962C8B-B14F-4D97-AF65-F5344CB8AC3E}">
        <p14:creationId xmlns:p14="http://schemas.microsoft.com/office/powerpoint/2010/main" val="304340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E38CEB-C2D1-A9DA-4EEA-2CD6D84485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4774" y="6190444"/>
            <a:ext cx="3084070" cy="2636850"/>
          </a:xfrm>
          <a:prstGeom prst="rect">
            <a:avLst/>
          </a:prstGeom>
        </p:spPr>
      </p:pic>
      <p:sp>
        <p:nvSpPr>
          <p:cNvPr id="2" name="Title 1">
            <a:extLst>
              <a:ext uri="{FF2B5EF4-FFF2-40B4-BE49-F238E27FC236}">
                <a16:creationId xmlns:a16="http://schemas.microsoft.com/office/drawing/2014/main" id="{79DCA893-0E26-C3E0-D2C4-BB5FD8B4D122}"/>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4</a:t>
            </a:r>
          </a:p>
        </p:txBody>
      </p:sp>
      <p:sp>
        <p:nvSpPr>
          <p:cNvPr id="3" name="Rectangle 2">
            <a:extLst>
              <a:ext uri="{FF2B5EF4-FFF2-40B4-BE49-F238E27FC236}">
                <a16:creationId xmlns:a16="http://schemas.microsoft.com/office/drawing/2014/main" id="{954BAE13-60B6-211C-CABD-8A519FF385B7}"/>
              </a:ext>
            </a:extLst>
          </p:cNvPr>
          <p:cNvSpPr/>
          <p:nvPr/>
        </p:nvSpPr>
        <p:spPr>
          <a:xfrm>
            <a:off x="0" y="2190258"/>
            <a:ext cx="2766646" cy="350875"/>
          </a:xfrm>
          <a:prstGeom prst="rect">
            <a:avLst/>
          </a:prstGeom>
          <a:solidFill>
            <a:srgbClr val="00B0F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A561"/>
              </a:solidFill>
            </a:endParaRPr>
          </a:p>
        </p:txBody>
      </p:sp>
      <p:sp>
        <p:nvSpPr>
          <p:cNvPr id="4" name="Content Placeholder 2">
            <a:extLst>
              <a:ext uri="{FF2B5EF4-FFF2-40B4-BE49-F238E27FC236}">
                <a16:creationId xmlns:a16="http://schemas.microsoft.com/office/drawing/2014/main" id="{CBDC4A7E-9527-A58C-4BD7-8743DF6EEE70}"/>
              </a:ext>
            </a:extLst>
          </p:cNvPr>
          <p:cNvSpPr txBox="1">
            <a:spLocks/>
          </p:cNvSpPr>
          <p:nvPr/>
        </p:nvSpPr>
        <p:spPr>
          <a:xfrm>
            <a:off x="550985" y="535520"/>
            <a:ext cx="6670430" cy="2879122"/>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spcAft>
                <a:spcPts val="0"/>
              </a:spcAft>
              <a:buNone/>
            </a:pPr>
            <a:r>
              <a:rPr lang="en-US" sz="1600" dirty="0">
                <a:solidFill>
                  <a:srgbClr val="00B0F0"/>
                </a:solidFill>
                <a:latin typeface="Daytona Condensed"/>
              </a:rPr>
              <a:t>- - - - - </a:t>
            </a:r>
            <a:r>
              <a:rPr lang="en-US" sz="1600" b="1" dirty="0">
                <a:solidFill>
                  <a:srgbClr val="00B0F0"/>
                </a:solidFill>
                <a:latin typeface="Daytona Condensed"/>
              </a:rPr>
              <a:t>STEP 1. DETERMINE IF YOUR PROPERTY IS ELIGIBLE FOR AN ADU </a:t>
            </a:r>
            <a:r>
              <a:rPr lang="en-US" sz="1600" dirty="0">
                <a:solidFill>
                  <a:srgbClr val="00B0F0"/>
                </a:solidFill>
                <a:latin typeface="Daytona Condensed"/>
              </a:rPr>
              <a:t>- - - - -</a:t>
            </a:r>
          </a:p>
          <a:p>
            <a:pPr marL="0" indent="0" algn="just">
              <a:buNone/>
            </a:pPr>
            <a:r>
              <a:rPr lang="en-US" dirty="0"/>
              <a:t>ADUs are allowed on parcels in the City that are zoned residential or are within a zone district that allow residential uses and contain an existing or proposed single-family home or multi-family development. Refer to Lemoore’s </a:t>
            </a:r>
            <a:r>
              <a:rPr lang="en-US" dirty="0">
                <a:solidFill>
                  <a:srgbClr val="2491D2"/>
                </a:solidFill>
                <a:hlinkClick r:id="rId3">
                  <a:extLst>
                    <a:ext uri="{A12FA001-AC4F-418D-AE19-62706E023703}">
                      <ahyp:hlinkClr xmlns:ahyp="http://schemas.microsoft.com/office/drawing/2018/hyperlinkcolor" val="tx"/>
                    </a:ext>
                  </a:extLst>
                </a:hlinkClick>
              </a:rPr>
              <a:t>Zoning Map</a:t>
            </a:r>
            <a:r>
              <a:rPr lang="en-US" dirty="0">
                <a:solidFill>
                  <a:srgbClr val="2491D2"/>
                </a:solidFill>
              </a:rPr>
              <a:t> </a:t>
            </a:r>
            <a:r>
              <a:rPr lang="en-US" dirty="0"/>
              <a:t>to locate your property and determine your property’s zone district. </a:t>
            </a:r>
            <a:endParaRPr lang="en-US" dirty="0">
              <a:ea typeface="Calibri"/>
              <a:cs typeface="Calibri"/>
            </a:endParaRPr>
          </a:p>
          <a:p>
            <a:pPr marL="0" indent="0" algn="just">
              <a:buNone/>
            </a:pPr>
            <a:r>
              <a:rPr lang="en-US" dirty="0"/>
              <a:t>For assistance and official determination of whether your property is eligible, contact the City of Lemoore Planning Division at  (559) 924-6744, ext. 740.</a:t>
            </a:r>
          </a:p>
          <a:p>
            <a:pPr marL="0" indent="0" algn="just">
              <a:buNone/>
            </a:pPr>
            <a:r>
              <a:rPr lang="en-US" b="1" u="sng" dirty="0">
                <a:solidFill>
                  <a:schemeClr val="bg1"/>
                </a:solidFill>
              </a:rPr>
              <a:t>Identify Any Site Constraints </a:t>
            </a:r>
            <a:endParaRPr lang="en-US" b="1" u="sng" dirty="0">
              <a:solidFill>
                <a:schemeClr val="bg1"/>
              </a:solidFill>
              <a:ea typeface="Calibri"/>
              <a:cs typeface="Calibri"/>
            </a:endParaRPr>
          </a:p>
          <a:p>
            <a:pPr marL="0" indent="0" algn="just">
              <a:buNone/>
            </a:pPr>
            <a:r>
              <a:rPr lang="en-US" dirty="0"/>
              <a:t>Before proceeding any further, locate and confirm information about your property to refine your ADU concept. Refer to the City of Lemoore’s </a:t>
            </a:r>
            <a:r>
              <a:rPr lang="en-US" dirty="0">
                <a:solidFill>
                  <a:srgbClr val="2491D2"/>
                </a:solidFill>
                <a:hlinkClick r:id="rId4">
                  <a:extLst>
                    <a:ext uri="{A12FA001-AC4F-418D-AE19-62706E023703}">
                      <ahyp:hlinkClr xmlns:ahyp="http://schemas.microsoft.com/office/drawing/2018/hyperlinkcolor" val="tx"/>
                    </a:ext>
                  </a:extLst>
                </a:hlinkClick>
              </a:rPr>
              <a:t>Sample Site Plan </a:t>
            </a:r>
            <a:r>
              <a:rPr lang="en-US" dirty="0"/>
              <a:t>to plot your property as it exists today and to identify the size and location of your ADU concept.</a:t>
            </a:r>
            <a:endParaRPr lang="en-US" dirty="0">
              <a:ea typeface="Calibri"/>
              <a:cs typeface="Calibri"/>
            </a:endParaRPr>
          </a:p>
          <a:p>
            <a:pPr marL="0" indent="0" algn="just">
              <a:buNone/>
            </a:pPr>
            <a:endParaRPr lang="en-US" dirty="0"/>
          </a:p>
        </p:txBody>
      </p:sp>
      <p:sp>
        <p:nvSpPr>
          <p:cNvPr id="8" name="Content Placeholder 2">
            <a:extLst>
              <a:ext uri="{FF2B5EF4-FFF2-40B4-BE49-F238E27FC236}">
                <a16:creationId xmlns:a16="http://schemas.microsoft.com/office/drawing/2014/main" id="{B5BCEC3C-B834-2B9F-BB5F-097D2F29E175}"/>
              </a:ext>
            </a:extLst>
          </p:cNvPr>
          <p:cNvSpPr txBox="1">
            <a:spLocks/>
          </p:cNvSpPr>
          <p:nvPr/>
        </p:nvSpPr>
        <p:spPr>
          <a:xfrm>
            <a:off x="883003" y="3282463"/>
            <a:ext cx="6338411" cy="1516423"/>
          </a:xfrm>
          <a:prstGeom prst="rect">
            <a:avLst/>
          </a:prstGeom>
          <a:noFill/>
          <a:effectLst>
            <a:softEdge rad="38100"/>
          </a:effectLst>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30000"/>
              </a:lnSpc>
              <a:spcBef>
                <a:spcPts val="0"/>
              </a:spcBef>
            </a:pPr>
            <a:r>
              <a:rPr lang="en-US" b="1" dirty="0"/>
              <a:t>Determine the size and dimensions of your property: </a:t>
            </a:r>
          </a:p>
          <a:p>
            <a:pPr algn="just">
              <a:lnSpc>
                <a:spcPct val="130000"/>
              </a:lnSpc>
              <a:spcBef>
                <a:spcPts val="0"/>
              </a:spcBef>
            </a:pPr>
            <a:r>
              <a:rPr lang="en-US" dirty="0"/>
              <a:t>Using the Kings County Parcel Maps, </a:t>
            </a:r>
            <a:r>
              <a:rPr lang="en-US" dirty="0">
                <a:solidFill>
                  <a:srgbClr val="2491D2"/>
                </a:solidFill>
                <a:hlinkClick r:id="rId5">
                  <a:extLst>
                    <a:ext uri="{A12FA001-AC4F-418D-AE19-62706E023703}">
                      <ahyp:hlinkClr xmlns:ahyp="http://schemas.microsoft.com/office/drawing/2018/hyperlinkcolor" val="tx"/>
                    </a:ext>
                  </a:extLst>
                </a:hlinkClick>
              </a:rPr>
              <a:t>Assessor’s Map Page Search</a:t>
            </a:r>
            <a:r>
              <a:rPr lang="en-US" dirty="0">
                <a:solidFill>
                  <a:srgbClr val="2491D2"/>
                </a:solidFill>
              </a:rPr>
              <a:t>  </a:t>
            </a:r>
            <a:r>
              <a:rPr lang="en-US" dirty="0"/>
              <a:t>to view the Assessor Map image for your property. Locate your property on the Assessor Map Page and make note of the dimensions (e.g., 50 feet by 100 feet, 25 feet by 150 feet). Another option is to identify permanent structures on your property (e.g., primary dwelling, detached garage or shed, etc.) and make note of the dimensions including height and distance to property lines. </a:t>
            </a:r>
            <a:endParaRPr lang="en-US" dirty="0">
              <a:ea typeface="Calibri"/>
              <a:cs typeface="Calibri"/>
            </a:endParaRPr>
          </a:p>
        </p:txBody>
      </p:sp>
      <p:sp>
        <p:nvSpPr>
          <p:cNvPr id="14" name="Rectangle 13">
            <a:extLst>
              <a:ext uri="{FF2B5EF4-FFF2-40B4-BE49-F238E27FC236}">
                <a16:creationId xmlns:a16="http://schemas.microsoft.com/office/drawing/2014/main" id="{FCFE538E-410E-1C45-123D-A9354E57FB5F}"/>
              </a:ext>
            </a:extLst>
          </p:cNvPr>
          <p:cNvSpPr/>
          <p:nvPr/>
        </p:nvSpPr>
        <p:spPr>
          <a:xfrm>
            <a:off x="664411" y="3350109"/>
            <a:ext cx="218591" cy="21859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C1B1B5-DE23-17FF-E42A-F3089622EDA0}"/>
              </a:ext>
            </a:extLst>
          </p:cNvPr>
          <p:cNvSpPr/>
          <p:nvPr/>
        </p:nvSpPr>
        <p:spPr>
          <a:xfrm>
            <a:off x="996462" y="4900246"/>
            <a:ext cx="6156813" cy="4360985"/>
          </a:xfrm>
          <a:prstGeom prst="rect">
            <a:avLst/>
          </a:prstGeom>
          <a:noFill/>
          <a:ln>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16551F5-FF3B-AAA0-9D47-32E5A6F24A6D}"/>
              </a:ext>
            </a:extLst>
          </p:cNvPr>
          <p:cNvSpPr txBox="1"/>
          <p:nvPr/>
        </p:nvSpPr>
        <p:spPr>
          <a:xfrm>
            <a:off x="1060206" y="4963743"/>
            <a:ext cx="3014736" cy="276999"/>
          </a:xfrm>
          <a:prstGeom prst="rect">
            <a:avLst/>
          </a:prstGeom>
          <a:noFill/>
        </p:spPr>
        <p:txBody>
          <a:bodyPr wrap="none" rtlCol="0">
            <a:spAutoFit/>
          </a:bodyPr>
          <a:lstStyle/>
          <a:p>
            <a:r>
              <a:rPr lang="en-US" sz="1200" b="1" dirty="0">
                <a:solidFill>
                  <a:srgbClr val="00B0F0"/>
                </a:solidFill>
              </a:rPr>
              <a:t>DETERMINATION EXAMPLE</a:t>
            </a:r>
            <a:r>
              <a:rPr lang="en-US" sz="1200" dirty="0">
                <a:solidFill>
                  <a:srgbClr val="00B0F0"/>
                </a:solidFill>
              </a:rPr>
              <a:t>: </a:t>
            </a:r>
            <a:r>
              <a:rPr lang="en-US" sz="1100" i="1" dirty="0">
                <a:solidFill>
                  <a:srgbClr val="00B0F0"/>
                </a:solidFill>
              </a:rPr>
              <a:t>APN 020-172-016</a:t>
            </a:r>
            <a:endParaRPr lang="en-US" sz="1200" i="1" dirty="0">
              <a:solidFill>
                <a:srgbClr val="00B0F0"/>
              </a:solidFill>
            </a:endParaRPr>
          </a:p>
        </p:txBody>
      </p:sp>
      <p:sp>
        <p:nvSpPr>
          <p:cNvPr id="43" name="TextBox 42">
            <a:extLst>
              <a:ext uri="{FF2B5EF4-FFF2-40B4-BE49-F238E27FC236}">
                <a16:creationId xmlns:a16="http://schemas.microsoft.com/office/drawing/2014/main" id="{92A3DB7B-C54B-9D7B-43AC-1E54740C144A}"/>
              </a:ext>
            </a:extLst>
          </p:cNvPr>
          <p:cNvSpPr txBox="1"/>
          <p:nvPr/>
        </p:nvSpPr>
        <p:spPr>
          <a:xfrm>
            <a:off x="1047043" y="5689658"/>
            <a:ext cx="1806905" cy="430887"/>
          </a:xfrm>
          <a:prstGeom prst="rect">
            <a:avLst/>
          </a:prstGeom>
          <a:noFill/>
        </p:spPr>
        <p:txBody>
          <a:bodyPr wrap="none" rtlCol="0">
            <a:spAutoFit/>
          </a:bodyPr>
          <a:lstStyle/>
          <a:p>
            <a:r>
              <a:rPr lang="en-US" sz="1100" i="1" dirty="0">
                <a:solidFill>
                  <a:schemeClr val="accent3">
                    <a:lumMod val="75000"/>
                  </a:schemeClr>
                </a:solidFill>
              </a:rPr>
              <a:t>2. Open the Parcel Map and </a:t>
            </a:r>
          </a:p>
          <a:p>
            <a:r>
              <a:rPr lang="en-US" sz="1100" i="1" dirty="0">
                <a:solidFill>
                  <a:schemeClr val="accent3">
                    <a:lumMod val="75000"/>
                  </a:schemeClr>
                </a:solidFill>
              </a:rPr>
              <a:t>Find your lot</a:t>
            </a:r>
          </a:p>
        </p:txBody>
      </p:sp>
      <p:sp>
        <p:nvSpPr>
          <p:cNvPr id="54" name="Rectangle 53">
            <a:extLst>
              <a:ext uri="{FF2B5EF4-FFF2-40B4-BE49-F238E27FC236}">
                <a16:creationId xmlns:a16="http://schemas.microsoft.com/office/drawing/2014/main" id="{F21E3EA3-0F2C-AF5D-ACC2-375DB2BD0996}"/>
              </a:ext>
            </a:extLst>
          </p:cNvPr>
          <p:cNvSpPr/>
          <p:nvPr/>
        </p:nvSpPr>
        <p:spPr>
          <a:xfrm>
            <a:off x="2131231" y="6909957"/>
            <a:ext cx="574717" cy="1486449"/>
          </a:xfrm>
          <a:prstGeom prst="rect">
            <a:avLst/>
          </a:prstGeom>
          <a:ln w="19050">
            <a:solidFill>
              <a:srgbClr val="028CE2"/>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3E4CAC51-8BE3-2474-3A4E-FEF9F87C9880}"/>
              </a:ext>
            </a:extLst>
          </p:cNvPr>
          <p:cNvSpPr txBox="1"/>
          <p:nvPr/>
        </p:nvSpPr>
        <p:spPr>
          <a:xfrm>
            <a:off x="2058281" y="8811050"/>
            <a:ext cx="1436612" cy="430887"/>
          </a:xfrm>
          <a:prstGeom prst="rect">
            <a:avLst/>
          </a:prstGeom>
          <a:noFill/>
        </p:spPr>
        <p:txBody>
          <a:bodyPr wrap="none" rtlCol="0">
            <a:spAutoFit/>
          </a:bodyPr>
          <a:lstStyle/>
          <a:p>
            <a:r>
              <a:rPr lang="en-US" sz="1100" i="1" dirty="0">
                <a:solidFill>
                  <a:schemeClr val="accent3">
                    <a:lumMod val="75000"/>
                  </a:schemeClr>
                </a:solidFill>
              </a:rPr>
              <a:t>Lot Dimension:</a:t>
            </a:r>
          </a:p>
          <a:p>
            <a:r>
              <a:rPr lang="en-US" sz="1100" i="1" dirty="0">
                <a:solidFill>
                  <a:schemeClr val="accent3">
                    <a:lumMod val="75000"/>
                  </a:schemeClr>
                </a:solidFill>
              </a:rPr>
              <a:t>60 feet by 147.82 feet</a:t>
            </a:r>
          </a:p>
        </p:txBody>
      </p:sp>
      <p:sp>
        <p:nvSpPr>
          <p:cNvPr id="59" name="Oval 58">
            <a:extLst>
              <a:ext uri="{FF2B5EF4-FFF2-40B4-BE49-F238E27FC236}">
                <a16:creationId xmlns:a16="http://schemas.microsoft.com/office/drawing/2014/main" id="{9734CB54-AB6C-68DD-5020-EE765827DFD7}"/>
              </a:ext>
            </a:extLst>
          </p:cNvPr>
          <p:cNvSpPr/>
          <p:nvPr/>
        </p:nvSpPr>
        <p:spPr>
          <a:xfrm>
            <a:off x="2217508" y="7878271"/>
            <a:ext cx="312844" cy="295002"/>
          </a:xfrm>
          <a:prstGeom prst="ellipse">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EA0A467B-FA80-6B0B-DEDA-39BD3F1E41C6}"/>
              </a:ext>
            </a:extLst>
          </p:cNvPr>
          <p:cNvSpPr txBox="1"/>
          <p:nvPr/>
        </p:nvSpPr>
        <p:spPr>
          <a:xfrm>
            <a:off x="4709930" y="6158079"/>
            <a:ext cx="2380912" cy="430887"/>
          </a:xfrm>
          <a:prstGeom prst="rect">
            <a:avLst/>
          </a:prstGeom>
          <a:noFill/>
        </p:spPr>
        <p:txBody>
          <a:bodyPr wrap="square" rtlCol="0">
            <a:spAutoFit/>
          </a:bodyPr>
          <a:lstStyle/>
          <a:p>
            <a:r>
              <a:rPr lang="en-US" sz="1100" i="1">
                <a:solidFill>
                  <a:schemeClr val="accent3">
                    <a:lumMod val="75000"/>
                  </a:schemeClr>
                </a:solidFill>
              </a:rPr>
              <a:t>3. Measure dimensions to property lines and existing structures, trees, etc.</a:t>
            </a:r>
          </a:p>
        </p:txBody>
      </p:sp>
      <p:sp>
        <p:nvSpPr>
          <p:cNvPr id="68" name="TextBox 67">
            <a:extLst>
              <a:ext uri="{FF2B5EF4-FFF2-40B4-BE49-F238E27FC236}">
                <a16:creationId xmlns:a16="http://schemas.microsoft.com/office/drawing/2014/main" id="{7118EABE-25F7-8D17-6265-88E3635F9F96}"/>
              </a:ext>
            </a:extLst>
          </p:cNvPr>
          <p:cNvSpPr txBox="1"/>
          <p:nvPr/>
        </p:nvSpPr>
        <p:spPr>
          <a:xfrm>
            <a:off x="1074489" y="5230537"/>
            <a:ext cx="1913432" cy="430887"/>
          </a:xfrm>
          <a:prstGeom prst="rect">
            <a:avLst/>
          </a:prstGeom>
          <a:noFill/>
        </p:spPr>
        <p:txBody>
          <a:bodyPr wrap="square" rtlCol="0">
            <a:spAutoFit/>
          </a:bodyPr>
          <a:lstStyle/>
          <a:p>
            <a:r>
              <a:rPr lang="en-US" sz="1100" i="1" dirty="0">
                <a:solidFill>
                  <a:schemeClr val="accent3">
                    <a:lumMod val="75000"/>
                  </a:schemeClr>
                </a:solidFill>
              </a:rPr>
              <a:t>1. Enter your property’s APN or Address and click Search</a:t>
            </a:r>
          </a:p>
        </p:txBody>
      </p:sp>
      <p:sp>
        <p:nvSpPr>
          <p:cNvPr id="13" name="Freeform: Shape 12">
            <a:extLst>
              <a:ext uri="{FF2B5EF4-FFF2-40B4-BE49-F238E27FC236}">
                <a16:creationId xmlns:a16="http://schemas.microsoft.com/office/drawing/2014/main" id="{45A7B2E8-0603-A15B-362F-4AF2DBD7EE6C}"/>
              </a:ext>
            </a:extLst>
          </p:cNvPr>
          <p:cNvSpPr/>
          <p:nvPr/>
        </p:nvSpPr>
        <p:spPr>
          <a:xfrm>
            <a:off x="1943100" y="5981700"/>
            <a:ext cx="450004" cy="1750691"/>
          </a:xfrm>
          <a:custGeom>
            <a:avLst/>
            <a:gdLst>
              <a:gd name="connsiteX0" fmla="*/ 0 w 266700"/>
              <a:gd name="connsiteY0" fmla="*/ 0 h 1516380"/>
              <a:gd name="connsiteX1" fmla="*/ 266700 w 266700"/>
              <a:gd name="connsiteY1" fmla="*/ 0 h 1516380"/>
              <a:gd name="connsiteX2" fmla="*/ 266700 w 266700"/>
              <a:gd name="connsiteY2" fmla="*/ 1516380 h 1516380"/>
            </a:gdLst>
            <a:ahLst/>
            <a:cxnLst>
              <a:cxn ang="0">
                <a:pos x="connsiteX0" y="connsiteY0"/>
              </a:cxn>
              <a:cxn ang="0">
                <a:pos x="connsiteX1" y="connsiteY1"/>
              </a:cxn>
              <a:cxn ang="0">
                <a:pos x="connsiteX2" y="connsiteY2"/>
              </a:cxn>
            </a:cxnLst>
            <a:rect l="l" t="t" r="r" b="b"/>
            <a:pathLst>
              <a:path w="266700" h="1516380">
                <a:moveTo>
                  <a:pt x="0" y="0"/>
                </a:moveTo>
                <a:lnTo>
                  <a:pt x="266700" y="0"/>
                </a:lnTo>
                <a:lnTo>
                  <a:pt x="266700" y="1516380"/>
                </a:lnTo>
              </a:path>
            </a:pathLst>
          </a:custGeom>
          <a:ln w="19050">
            <a:solidFill>
              <a:srgbClr val="028CE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4" name="Group 23">
            <a:extLst>
              <a:ext uri="{FF2B5EF4-FFF2-40B4-BE49-F238E27FC236}">
                <a16:creationId xmlns:a16="http://schemas.microsoft.com/office/drawing/2014/main" id="{87E8D034-CF6B-8A48-6804-98B021774BFE}"/>
              </a:ext>
            </a:extLst>
          </p:cNvPr>
          <p:cNvGrpSpPr/>
          <p:nvPr/>
        </p:nvGrpSpPr>
        <p:grpSpPr>
          <a:xfrm>
            <a:off x="4915661" y="6564153"/>
            <a:ext cx="1894714" cy="2580369"/>
            <a:chOff x="6542218" y="6769793"/>
            <a:chExt cx="1722735" cy="2346155"/>
          </a:xfrm>
        </p:grpSpPr>
        <p:pic>
          <p:nvPicPr>
            <p:cNvPr id="16" name="Picture 15">
              <a:extLst>
                <a:ext uri="{FF2B5EF4-FFF2-40B4-BE49-F238E27FC236}">
                  <a16:creationId xmlns:a16="http://schemas.microsoft.com/office/drawing/2014/main" id="{038E8B75-801A-4271-397F-E74B379A42CD}"/>
                </a:ext>
              </a:extLst>
            </p:cNvPr>
            <p:cNvPicPr>
              <a:picLocks noChangeAspect="1"/>
            </p:cNvPicPr>
            <p:nvPr/>
          </p:nvPicPr>
          <p:blipFill>
            <a:blip r:embed="rId6"/>
            <a:stretch>
              <a:fillRect/>
            </a:stretch>
          </p:blipFill>
          <p:spPr>
            <a:xfrm rot="5400000">
              <a:off x="6230508" y="7081503"/>
              <a:ext cx="2346155" cy="1722735"/>
            </a:xfrm>
            <a:prstGeom prst="rect">
              <a:avLst/>
            </a:prstGeom>
          </p:spPr>
        </p:pic>
        <p:sp>
          <p:nvSpPr>
            <p:cNvPr id="62" name="Rectangle 61">
              <a:extLst>
                <a:ext uri="{FF2B5EF4-FFF2-40B4-BE49-F238E27FC236}">
                  <a16:creationId xmlns:a16="http://schemas.microsoft.com/office/drawing/2014/main" id="{9C31A2CE-54BD-BBB8-10EA-591775214F4B}"/>
                </a:ext>
              </a:extLst>
            </p:cNvPr>
            <p:cNvSpPr/>
            <p:nvPr/>
          </p:nvSpPr>
          <p:spPr>
            <a:xfrm>
              <a:off x="6826666" y="7024688"/>
              <a:ext cx="1036256" cy="1811135"/>
            </a:xfrm>
            <a:prstGeom prst="rect">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id="{CBAEFDFC-C4B2-2C1E-82B1-A939398413D5}"/>
                </a:ext>
              </a:extLst>
            </p:cNvPr>
            <p:cNvSpPr txBox="1"/>
            <p:nvPr/>
          </p:nvSpPr>
          <p:spPr>
            <a:xfrm>
              <a:off x="6722133" y="8805555"/>
              <a:ext cx="903387" cy="255920"/>
            </a:xfrm>
            <a:prstGeom prst="rect">
              <a:avLst/>
            </a:prstGeom>
            <a:noFill/>
          </p:spPr>
          <p:txBody>
            <a:bodyPr wrap="square" rtlCol="0">
              <a:spAutoFit/>
            </a:bodyPr>
            <a:lstStyle/>
            <a:p>
              <a:r>
                <a:rPr lang="en-US" sz="1000" i="1"/>
                <a:t>Property Line</a:t>
              </a:r>
            </a:p>
          </p:txBody>
        </p:sp>
        <p:cxnSp>
          <p:nvCxnSpPr>
            <p:cNvPr id="64" name="Straight Arrow Connector 63">
              <a:extLst>
                <a:ext uri="{FF2B5EF4-FFF2-40B4-BE49-F238E27FC236}">
                  <a16:creationId xmlns:a16="http://schemas.microsoft.com/office/drawing/2014/main" id="{1655C411-2BDF-4904-5FB8-E23EDDB75A0D}"/>
                </a:ext>
              </a:extLst>
            </p:cNvPr>
            <p:cNvCxnSpPr>
              <a:cxnSpLocks/>
            </p:cNvCxnSpPr>
            <p:nvPr/>
          </p:nvCxnSpPr>
          <p:spPr>
            <a:xfrm>
              <a:off x="7025484" y="7024688"/>
              <a:ext cx="0" cy="342900"/>
            </a:xfrm>
            <a:prstGeom prst="straightConnector1">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B62A71C-EB06-DCC8-63C1-692C53960015}"/>
                </a:ext>
              </a:extLst>
            </p:cNvPr>
            <p:cNvCxnSpPr>
              <a:cxnSpLocks/>
            </p:cNvCxnSpPr>
            <p:nvPr/>
          </p:nvCxnSpPr>
          <p:spPr>
            <a:xfrm>
              <a:off x="7221414" y="8158163"/>
              <a:ext cx="0" cy="677660"/>
            </a:xfrm>
            <a:prstGeom prst="straightConnector1">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5E8321-4B13-597F-BB3F-E67AA82E1934}"/>
                </a:ext>
              </a:extLst>
            </p:cNvPr>
            <p:cNvCxnSpPr>
              <a:cxnSpLocks/>
            </p:cNvCxnSpPr>
            <p:nvPr/>
          </p:nvCxnSpPr>
          <p:spPr>
            <a:xfrm flipH="1">
              <a:off x="6838949" y="7928716"/>
              <a:ext cx="257176" cy="0"/>
            </a:xfrm>
            <a:prstGeom prst="straightConnector1">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4A9B134-9FE5-DC2D-0EAF-B5D76B03103B}"/>
                </a:ext>
              </a:extLst>
            </p:cNvPr>
            <p:cNvSpPr/>
            <p:nvPr/>
          </p:nvSpPr>
          <p:spPr>
            <a:xfrm>
              <a:off x="7600147" y="6934453"/>
              <a:ext cx="292569" cy="29256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F9098B0-5032-C655-ABBA-35F2357AC2D5}"/>
                </a:ext>
              </a:extLst>
            </p:cNvPr>
            <p:cNvSpPr/>
            <p:nvPr/>
          </p:nvSpPr>
          <p:spPr>
            <a:xfrm>
              <a:off x="6958013" y="7367588"/>
              <a:ext cx="847725" cy="790575"/>
            </a:xfrm>
            <a:custGeom>
              <a:avLst/>
              <a:gdLst>
                <a:gd name="connsiteX0" fmla="*/ 4762 w 847725"/>
                <a:gd name="connsiteY0" fmla="*/ 0 h 790575"/>
                <a:gd name="connsiteX1" fmla="*/ 328612 w 847725"/>
                <a:gd name="connsiteY1" fmla="*/ 0 h 790575"/>
                <a:gd name="connsiteX2" fmla="*/ 328612 w 847725"/>
                <a:gd name="connsiteY2" fmla="*/ 314325 h 790575"/>
                <a:gd name="connsiteX3" fmla="*/ 428625 w 847725"/>
                <a:gd name="connsiteY3" fmla="*/ 314325 h 790575"/>
                <a:gd name="connsiteX4" fmla="*/ 428625 w 847725"/>
                <a:gd name="connsiteY4" fmla="*/ 238125 h 790575"/>
                <a:gd name="connsiteX5" fmla="*/ 847725 w 847725"/>
                <a:gd name="connsiteY5" fmla="*/ 238125 h 790575"/>
                <a:gd name="connsiteX6" fmla="*/ 847725 w 847725"/>
                <a:gd name="connsiteY6" fmla="*/ 790575 h 790575"/>
                <a:gd name="connsiteX7" fmla="*/ 138112 w 847725"/>
                <a:gd name="connsiteY7" fmla="*/ 790575 h 790575"/>
                <a:gd name="connsiteX8" fmla="*/ 138112 w 847725"/>
                <a:gd name="connsiteY8" fmla="*/ 376237 h 790575"/>
                <a:gd name="connsiteX9" fmla="*/ 0 w 847725"/>
                <a:gd name="connsiteY9" fmla="*/ 376237 h 790575"/>
                <a:gd name="connsiteX10" fmla="*/ 4762 w 847725"/>
                <a:gd name="connsiteY10" fmla="*/ 0 h 79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7725" h="790575">
                  <a:moveTo>
                    <a:pt x="4762" y="0"/>
                  </a:moveTo>
                  <a:lnTo>
                    <a:pt x="328612" y="0"/>
                  </a:lnTo>
                  <a:lnTo>
                    <a:pt x="328612" y="314325"/>
                  </a:lnTo>
                  <a:lnTo>
                    <a:pt x="428625" y="314325"/>
                  </a:lnTo>
                  <a:lnTo>
                    <a:pt x="428625" y="238125"/>
                  </a:lnTo>
                  <a:lnTo>
                    <a:pt x="847725" y="238125"/>
                  </a:lnTo>
                  <a:lnTo>
                    <a:pt x="847725" y="790575"/>
                  </a:lnTo>
                  <a:lnTo>
                    <a:pt x="138112" y="790575"/>
                  </a:lnTo>
                  <a:lnTo>
                    <a:pt x="138112" y="376237"/>
                  </a:lnTo>
                  <a:lnTo>
                    <a:pt x="0" y="376237"/>
                  </a:lnTo>
                  <a:cubicBezTo>
                    <a:pt x="1587" y="250825"/>
                    <a:pt x="3175" y="125412"/>
                    <a:pt x="4762" y="0"/>
                  </a:cubicBezTo>
                  <a:close/>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949DD33-F73F-4C19-90FD-65FD44A4C433}"/>
              </a:ext>
            </a:extLst>
          </p:cNvPr>
          <p:cNvPicPr>
            <a:picLocks noChangeAspect="1"/>
          </p:cNvPicPr>
          <p:nvPr/>
        </p:nvPicPr>
        <p:blipFill>
          <a:blip r:embed="rId7"/>
          <a:stretch>
            <a:fillRect/>
          </a:stretch>
        </p:blipFill>
        <p:spPr>
          <a:xfrm>
            <a:off x="3247449" y="5209375"/>
            <a:ext cx="3854513" cy="847344"/>
          </a:xfrm>
          <a:prstGeom prst="rect">
            <a:avLst/>
          </a:prstGeom>
        </p:spPr>
      </p:pic>
    </p:spTree>
    <p:extLst>
      <p:ext uri="{BB962C8B-B14F-4D97-AF65-F5344CB8AC3E}">
        <p14:creationId xmlns:p14="http://schemas.microsoft.com/office/powerpoint/2010/main" val="2070570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A6F4142-2E43-9770-DD41-B338BF2BC882}"/>
              </a:ext>
            </a:extLst>
          </p:cNvPr>
          <p:cNvSpPr txBox="1">
            <a:spLocks/>
          </p:cNvSpPr>
          <p:nvPr/>
        </p:nvSpPr>
        <p:spPr>
          <a:xfrm>
            <a:off x="883003" y="535520"/>
            <a:ext cx="6338411" cy="1410511"/>
          </a:xfrm>
          <a:prstGeom prst="rect">
            <a:avLst/>
          </a:prstGeom>
          <a:noFill/>
          <a:effectLst>
            <a:softEdge rad="38100"/>
          </a:effectLst>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30000"/>
              </a:lnSpc>
              <a:spcBef>
                <a:spcPts val="0"/>
              </a:spcBef>
            </a:pPr>
            <a:r>
              <a:rPr lang="en-US" b="1"/>
              <a:t>Identify any easements or special requirements: </a:t>
            </a:r>
          </a:p>
          <a:p>
            <a:pPr algn="just">
              <a:lnSpc>
                <a:spcPct val="130000"/>
              </a:lnSpc>
              <a:spcBef>
                <a:spcPts val="0"/>
              </a:spcBef>
            </a:pPr>
            <a:r>
              <a:rPr lang="en-US"/>
              <a:t>Review a recent Title Report to identify any easements or special requirements for your property. For example, your property might have a utility easement or might grant access to an adjoining property through an access easement. In general, easements limit the buildable area on your property and their location should be noted as you start to identify the location of your ADU. </a:t>
            </a:r>
          </a:p>
        </p:txBody>
      </p:sp>
      <p:sp>
        <p:nvSpPr>
          <p:cNvPr id="3" name="Rectangle 2">
            <a:extLst>
              <a:ext uri="{FF2B5EF4-FFF2-40B4-BE49-F238E27FC236}">
                <a16:creationId xmlns:a16="http://schemas.microsoft.com/office/drawing/2014/main" id="{EF26AE40-211F-31BF-C953-AC4160D58F64}"/>
              </a:ext>
            </a:extLst>
          </p:cNvPr>
          <p:cNvSpPr/>
          <p:nvPr/>
        </p:nvSpPr>
        <p:spPr>
          <a:xfrm>
            <a:off x="664411" y="603166"/>
            <a:ext cx="218591" cy="21859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7097E15-4057-E6C3-16AF-80807397CD35}"/>
              </a:ext>
            </a:extLst>
          </p:cNvPr>
          <p:cNvSpPr txBox="1">
            <a:spLocks/>
          </p:cNvSpPr>
          <p:nvPr/>
        </p:nvSpPr>
        <p:spPr>
          <a:xfrm>
            <a:off x="550985" y="1795784"/>
            <a:ext cx="6670429" cy="712384"/>
          </a:xfrm>
          <a:prstGeom prst="rect">
            <a:avLst/>
          </a:prstGeom>
          <a:noFill/>
          <a:effectLst>
            <a:softEdge rad="38100"/>
          </a:effectLst>
        </p:spPr>
        <p:txBody>
          <a:bodyPr vert="horz" lIns="91440" tIns="45720" rIns="91440" bIns="45720" rtlCol="0" anchor="t">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30000"/>
              </a:lnSpc>
              <a:spcBef>
                <a:spcPts val="0"/>
              </a:spcBef>
              <a:spcAft>
                <a:spcPts val="600"/>
              </a:spcAft>
            </a:pPr>
            <a:r>
              <a:rPr lang="en-US"/>
              <a:t>Be sure to discuss your property and project with City staff to identify any other constraints and avoid any surprises that may impact your ADU concept. </a:t>
            </a:r>
          </a:p>
        </p:txBody>
      </p:sp>
      <p:sp>
        <p:nvSpPr>
          <p:cNvPr id="6" name="Content Placeholder 2">
            <a:extLst>
              <a:ext uri="{FF2B5EF4-FFF2-40B4-BE49-F238E27FC236}">
                <a16:creationId xmlns:a16="http://schemas.microsoft.com/office/drawing/2014/main" id="{BEE6464C-0832-55EB-76C4-0FFA8DDA77FC}"/>
              </a:ext>
            </a:extLst>
          </p:cNvPr>
          <p:cNvSpPr txBox="1">
            <a:spLocks/>
          </p:cNvSpPr>
          <p:nvPr/>
        </p:nvSpPr>
        <p:spPr>
          <a:xfrm>
            <a:off x="550985" y="2496446"/>
            <a:ext cx="6670430" cy="2040386"/>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spcAft>
                <a:spcPts val="0"/>
              </a:spcAft>
              <a:buNone/>
            </a:pPr>
            <a:r>
              <a:rPr lang="en-US" sz="1600" dirty="0">
                <a:solidFill>
                  <a:srgbClr val="00B0F0"/>
                </a:solidFill>
                <a:latin typeface="Daytona Condensed"/>
              </a:rPr>
              <a:t>- - - - - </a:t>
            </a:r>
            <a:r>
              <a:rPr lang="en-US" sz="1600" b="1" dirty="0">
                <a:solidFill>
                  <a:srgbClr val="00B0F0"/>
                </a:solidFill>
                <a:latin typeface="Daytona Condensed"/>
              </a:rPr>
              <a:t>STEP 2. REVIEW MINIMUM ADU REQUIREMENTS </a:t>
            </a:r>
            <a:r>
              <a:rPr lang="en-US" sz="1600" dirty="0">
                <a:solidFill>
                  <a:srgbClr val="00B0F0"/>
                </a:solidFill>
                <a:latin typeface="Daytona Condensed"/>
              </a:rPr>
              <a:t>- - - - -</a:t>
            </a:r>
          </a:p>
          <a:p>
            <a:pPr marL="0" indent="0" algn="just">
              <a:buNone/>
            </a:pPr>
            <a:r>
              <a:rPr lang="en-US" dirty="0"/>
              <a:t>If your property is eligible for an ADU, the next step is to determine the type, number, size, height, and distance from property lines based on the City of Lemoore’s minimum ADU requirements. These minimum requirements are contained in the City of Lemoore Code of Ordinances Chapter 9-4D-12.</a:t>
            </a:r>
            <a:endParaRPr lang="en-US" dirty="0">
              <a:ea typeface="Calibri"/>
              <a:cs typeface="Calibri"/>
            </a:endParaRPr>
          </a:p>
          <a:p>
            <a:pPr marL="0" indent="0" algn="just">
              <a:buNone/>
            </a:pPr>
            <a:r>
              <a:rPr lang="en-US" dirty="0"/>
              <a:t>The Minimum Requirements Checklist provided on the next page is not intended to substitute the ADU Ordinance. Please refer to the ADU Ordinance for more information or contact the City of Lemoore Planning Division at (559) 924-6744, ext. 740 for assistance and official determination. </a:t>
            </a:r>
            <a:endParaRPr lang="en-US" dirty="0">
              <a:ea typeface="Calibri"/>
              <a:cs typeface="Calibri"/>
            </a:endParaRPr>
          </a:p>
          <a:p>
            <a:pPr marL="0" indent="0" algn="just">
              <a:buNone/>
            </a:pPr>
            <a:endParaRPr lang="en-US" dirty="0"/>
          </a:p>
        </p:txBody>
      </p:sp>
      <p:sp>
        <p:nvSpPr>
          <p:cNvPr id="7" name="Title 1">
            <a:extLst>
              <a:ext uri="{FF2B5EF4-FFF2-40B4-BE49-F238E27FC236}">
                <a16:creationId xmlns:a16="http://schemas.microsoft.com/office/drawing/2014/main" id="{E0EB789F-C66C-B0C4-6248-6ADB81A7C5FF}"/>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5</a:t>
            </a:r>
          </a:p>
        </p:txBody>
      </p:sp>
      <p:sp>
        <p:nvSpPr>
          <p:cNvPr id="8" name="Content Placeholder 2">
            <a:extLst>
              <a:ext uri="{FF2B5EF4-FFF2-40B4-BE49-F238E27FC236}">
                <a16:creationId xmlns:a16="http://schemas.microsoft.com/office/drawing/2014/main" id="{ABB21482-A2CD-4383-A2BF-341F63B74591}"/>
              </a:ext>
            </a:extLst>
          </p:cNvPr>
          <p:cNvSpPr txBox="1">
            <a:spLocks/>
          </p:cNvSpPr>
          <p:nvPr/>
        </p:nvSpPr>
        <p:spPr>
          <a:xfrm>
            <a:off x="550985" y="4548555"/>
            <a:ext cx="6670430" cy="1143717"/>
          </a:xfrm>
          <a:prstGeom prst="rect">
            <a:avLst/>
          </a:prstGeom>
          <a:noFill/>
          <a:effectLst>
            <a:softEdge rad="38100"/>
          </a:effectLst>
        </p:spPr>
        <p:txBody>
          <a:bodyPr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spcAft>
                <a:spcPts val="0"/>
              </a:spcAft>
              <a:buNone/>
            </a:pPr>
            <a:r>
              <a:rPr lang="en-US" sz="1600" b="1" dirty="0">
                <a:solidFill>
                  <a:srgbClr val="00B0F0"/>
                </a:solidFill>
                <a:latin typeface="Daytona Condensed" panose="020B0506030503040204" pitchFamily="34" charset="0"/>
              </a:rPr>
              <a:t>- - - - - STEP 3. DESIGN YOUR ADU - - - - - </a:t>
            </a:r>
          </a:p>
          <a:p>
            <a:pPr marL="0" indent="0" algn="just">
              <a:buNone/>
            </a:pPr>
            <a:r>
              <a:rPr lang="en-US" dirty="0"/>
              <a:t>There are at least four ways to design your ADU. Be sure to continue to refer to the City’s Zoning Ordinance and consult with City Staff to ensure compliance throughout the design process. Contact the City of Lemoore Planning Division at (559) 924-6744, ext. 740 for further assistance.</a:t>
            </a:r>
          </a:p>
        </p:txBody>
      </p:sp>
      <p:graphicFrame>
        <p:nvGraphicFramePr>
          <p:cNvPr id="9" name="Table 9">
            <a:extLst>
              <a:ext uri="{FF2B5EF4-FFF2-40B4-BE49-F238E27FC236}">
                <a16:creationId xmlns:a16="http://schemas.microsoft.com/office/drawing/2014/main" id="{0C58BD46-6ECB-7666-0A88-7B008BD7B993}"/>
              </a:ext>
            </a:extLst>
          </p:cNvPr>
          <p:cNvGraphicFramePr>
            <a:graphicFrameLocks noGrp="1"/>
          </p:cNvGraphicFramePr>
          <p:nvPr>
            <p:extLst>
              <p:ext uri="{D42A27DB-BD31-4B8C-83A1-F6EECF244321}">
                <p14:modId xmlns:p14="http://schemas.microsoft.com/office/powerpoint/2010/main" val="4113929219"/>
              </p:ext>
            </p:extLst>
          </p:nvPr>
        </p:nvGraphicFramePr>
        <p:xfrm>
          <a:off x="668215" y="5692272"/>
          <a:ext cx="6435970" cy="3037332"/>
        </p:xfrm>
        <a:graphic>
          <a:graphicData uri="http://schemas.openxmlformats.org/drawingml/2006/table">
            <a:tbl>
              <a:tblPr firstRow="1" bandRow="1">
                <a:tableStyleId>{5940675A-B579-460E-94D1-54222C63F5DA}</a:tableStyleId>
              </a:tblPr>
              <a:tblGrid>
                <a:gridCol w="2028093">
                  <a:extLst>
                    <a:ext uri="{9D8B030D-6E8A-4147-A177-3AD203B41FA5}">
                      <a16:colId xmlns:a16="http://schemas.microsoft.com/office/drawing/2014/main" val="3475921647"/>
                    </a:ext>
                  </a:extLst>
                </a:gridCol>
                <a:gridCol w="4407877">
                  <a:extLst>
                    <a:ext uri="{9D8B030D-6E8A-4147-A177-3AD203B41FA5}">
                      <a16:colId xmlns:a16="http://schemas.microsoft.com/office/drawing/2014/main" val="3475447542"/>
                    </a:ext>
                  </a:extLst>
                </a:gridCol>
              </a:tblGrid>
              <a:tr h="370840">
                <a:tc>
                  <a:txBody>
                    <a:bodyPr/>
                    <a:lstStyle/>
                    <a:p>
                      <a:pPr>
                        <a:lnSpc>
                          <a:spcPct val="130000"/>
                        </a:lnSpc>
                      </a:pPr>
                      <a:r>
                        <a:rPr lang="en-US" sz="1200" b="1" kern="1200" dirty="0">
                          <a:solidFill>
                            <a:schemeClr val="tx1"/>
                          </a:solidFill>
                          <a:effectLst/>
                          <a:latin typeface="+mn-lt"/>
                          <a:ea typeface="+mn-ea"/>
                          <a:cs typeface="+mn-cs"/>
                        </a:rPr>
                        <a:t>Design Option</a:t>
                      </a:r>
                      <a:endParaRPr lang="en-US" sz="12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nSpc>
                          <a:spcPct val="130000"/>
                        </a:lnSpc>
                      </a:pPr>
                      <a:r>
                        <a:rPr lang="en-US" sz="1200" b="1" kern="1200">
                          <a:solidFill>
                            <a:schemeClr val="tx1"/>
                          </a:solidFill>
                          <a:effectLst/>
                          <a:latin typeface="+mn-lt"/>
                          <a:ea typeface="+mn-ea"/>
                          <a:cs typeface="+mn-cs"/>
                        </a:rPr>
                        <a:t>Description</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484034870"/>
                  </a:ext>
                </a:extLst>
              </a:tr>
              <a:tr h="370840">
                <a:tc>
                  <a:txBody>
                    <a:bodyPr/>
                    <a:lstStyle/>
                    <a:p>
                      <a:pPr>
                        <a:lnSpc>
                          <a:spcPct val="130000"/>
                        </a:lnSpc>
                      </a:pPr>
                      <a:r>
                        <a:rPr lang="en-US" sz="1200" kern="1200" dirty="0">
                          <a:solidFill>
                            <a:schemeClr val="tx1"/>
                          </a:solidFill>
                          <a:effectLst/>
                          <a:latin typeface="+mn-lt"/>
                          <a:ea typeface="+mn-ea"/>
                          <a:cs typeface="+mn-cs"/>
                        </a:rPr>
                        <a:t>Participate in the City of Lemoore Pre-Reviewed ADU Program</a:t>
                      </a:r>
                      <a:endParaRPr lang="en-US" sz="12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kern="1200">
                          <a:solidFill>
                            <a:schemeClr val="tx1"/>
                          </a:solidFill>
                          <a:effectLst/>
                          <a:latin typeface="+mn-lt"/>
                          <a:ea typeface="+mn-ea"/>
                          <a:cs typeface="+mn-cs"/>
                        </a:rPr>
                        <a:t>Select from a set of plans for a detached ADU that have been pre-reviewed and approved by the City. Save on design costs. Learn more about the City’s Pre-Reviewed ADU Program on Pages 11-21.</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17280312"/>
                  </a:ext>
                </a:extLst>
              </a:tr>
              <a:tr h="370840">
                <a:tc>
                  <a:txBody>
                    <a:bodyPr/>
                    <a:lstStyle/>
                    <a:p>
                      <a:pPr>
                        <a:lnSpc>
                          <a:spcPct val="130000"/>
                        </a:lnSpc>
                      </a:pPr>
                      <a:r>
                        <a:rPr lang="en-US" sz="1200" kern="1200">
                          <a:solidFill>
                            <a:schemeClr val="tx1"/>
                          </a:solidFill>
                          <a:effectLst/>
                          <a:latin typeface="+mn-lt"/>
                          <a:ea typeface="+mn-ea"/>
                          <a:cs typeface="+mn-cs"/>
                        </a:rPr>
                        <a:t>Modular or Prefabricated Home Company </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kern="1200">
                          <a:solidFill>
                            <a:schemeClr val="tx1"/>
                          </a:solidFill>
                          <a:effectLst/>
                          <a:latin typeface="+mn-lt"/>
                          <a:ea typeface="+mn-ea"/>
                          <a:cs typeface="+mn-cs"/>
                        </a:rPr>
                        <a:t>Work with a modular or prefabricated home company. Some companies may handle the entire planning and design process through construction. </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733245578"/>
                  </a:ext>
                </a:extLst>
              </a:tr>
              <a:tr h="370840">
                <a:tc>
                  <a:txBody>
                    <a:bodyPr/>
                    <a:lstStyle/>
                    <a:p>
                      <a:pPr>
                        <a:lnSpc>
                          <a:spcPct val="130000"/>
                        </a:lnSpc>
                      </a:pPr>
                      <a:r>
                        <a:rPr lang="en-US" sz="1200" kern="1200">
                          <a:solidFill>
                            <a:schemeClr val="tx1"/>
                          </a:solidFill>
                          <a:effectLst/>
                          <a:latin typeface="+mn-lt"/>
                          <a:ea typeface="+mn-ea"/>
                          <a:cs typeface="+mn-cs"/>
                        </a:rPr>
                        <a:t>Hire a Designer, Architect, or Engineer</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kern="1200">
                          <a:solidFill>
                            <a:schemeClr val="tx1"/>
                          </a:solidFill>
                          <a:effectLst/>
                          <a:latin typeface="+mn-lt"/>
                          <a:ea typeface="+mn-ea"/>
                          <a:cs typeface="+mn-cs"/>
                        </a:rPr>
                        <a:t>Hire an experienced designer, architect, or engineer to design your ADU and then a builder/contractor to ultimately construct the unit. </a:t>
                      </a:r>
                      <a:endParaRPr lang="en-US" sz="12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52480317"/>
                  </a:ext>
                </a:extLst>
              </a:tr>
              <a:tr h="370840">
                <a:tc>
                  <a:txBody>
                    <a:bodyPr/>
                    <a:lstStyle/>
                    <a:p>
                      <a:pPr>
                        <a:lnSpc>
                          <a:spcPct val="130000"/>
                        </a:lnSpc>
                      </a:pPr>
                      <a:r>
                        <a:rPr lang="en-US" sz="1200" kern="1200" dirty="0">
                          <a:solidFill>
                            <a:schemeClr val="tx1"/>
                          </a:solidFill>
                          <a:effectLst/>
                          <a:latin typeface="+mn-lt"/>
                          <a:ea typeface="+mn-ea"/>
                          <a:cs typeface="+mn-cs"/>
                        </a:rPr>
                        <a:t>Hire a Design/Build Firm</a:t>
                      </a:r>
                      <a:endParaRPr lang="en-US" sz="12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nSpc>
                          <a:spcPct val="130000"/>
                        </a:lnSpc>
                      </a:pPr>
                      <a:r>
                        <a:rPr lang="en-US" sz="1200" kern="1200" dirty="0">
                          <a:solidFill>
                            <a:schemeClr val="tx1"/>
                          </a:solidFill>
                          <a:effectLst/>
                          <a:latin typeface="+mn-lt"/>
                          <a:ea typeface="+mn-ea"/>
                          <a:cs typeface="+mn-cs"/>
                        </a:rPr>
                        <a:t>Hire a design/build firm to handle the entire project, from design to construction. </a:t>
                      </a:r>
                      <a:endParaRPr lang="en-US" sz="12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915827056"/>
                  </a:ext>
                </a:extLst>
              </a:tr>
            </a:tbl>
          </a:graphicData>
        </a:graphic>
      </p:graphicFrame>
    </p:spTree>
    <p:extLst>
      <p:ext uri="{BB962C8B-B14F-4D97-AF65-F5344CB8AC3E}">
        <p14:creationId xmlns:p14="http://schemas.microsoft.com/office/powerpoint/2010/main" val="3379306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BFE9C-D299-AFBC-C6E5-8CFAD0245B12}"/>
              </a:ext>
            </a:extLst>
          </p:cNvPr>
          <p:cNvSpPr txBox="1">
            <a:spLocks/>
          </p:cNvSpPr>
          <p:nvPr/>
        </p:nvSpPr>
        <p:spPr>
          <a:xfrm>
            <a:off x="928687" y="737471"/>
            <a:ext cx="5915025" cy="515314"/>
          </a:xfrm>
          <a:prstGeom prst="rect">
            <a:avLst/>
          </a:prstGeom>
          <a:noFill/>
          <a:effectLst>
            <a:softEdge rad="38100"/>
          </a:effectLst>
        </p:spPr>
        <p:txBody>
          <a:bodyPr anchor="t">
            <a:normAutofit lnSpcReduction="10000"/>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lnSpc>
                <a:spcPct val="110000"/>
              </a:lnSpc>
              <a:spcAft>
                <a:spcPts val="0"/>
              </a:spcAft>
              <a:buFont typeface="Arial" panose="020B0604020202020204" pitchFamily="34" charset="0"/>
              <a:buNone/>
            </a:pPr>
            <a:r>
              <a:rPr lang="en-US" sz="1500" b="1" dirty="0">
                <a:solidFill>
                  <a:srgbClr val="00B0F0"/>
                </a:solidFill>
                <a:latin typeface="Daytona Condensed" panose="020B0506030503040204" pitchFamily="34" charset="0"/>
              </a:rPr>
              <a:t>Minimum Requirements for Development Standards by ADU Type </a:t>
            </a:r>
          </a:p>
          <a:p>
            <a:pPr marL="0" indent="0" algn="ctr">
              <a:lnSpc>
                <a:spcPct val="110000"/>
              </a:lnSpc>
              <a:spcAft>
                <a:spcPts val="0"/>
              </a:spcAft>
              <a:buFont typeface="Arial" panose="020B0604020202020204" pitchFamily="34" charset="0"/>
              <a:buNone/>
            </a:pPr>
            <a:r>
              <a:rPr lang="en-US" dirty="0"/>
              <a:t>Refer to Lemoore Code of Ordinances Chapter 9-4D-12 for all standards and requirements</a:t>
            </a:r>
          </a:p>
        </p:txBody>
      </p:sp>
      <p:graphicFrame>
        <p:nvGraphicFramePr>
          <p:cNvPr id="4" name="Table 8">
            <a:extLst>
              <a:ext uri="{FF2B5EF4-FFF2-40B4-BE49-F238E27FC236}">
                <a16:creationId xmlns:a16="http://schemas.microsoft.com/office/drawing/2014/main" id="{42F6F276-9A40-36FD-83AB-92A734B301C8}"/>
              </a:ext>
            </a:extLst>
          </p:cNvPr>
          <p:cNvGraphicFramePr>
            <a:graphicFrameLocks noGrp="1"/>
          </p:cNvGraphicFramePr>
          <p:nvPr>
            <p:extLst>
              <p:ext uri="{D42A27DB-BD31-4B8C-83A1-F6EECF244321}">
                <p14:modId xmlns:p14="http://schemas.microsoft.com/office/powerpoint/2010/main" val="3237313407"/>
              </p:ext>
            </p:extLst>
          </p:nvPr>
        </p:nvGraphicFramePr>
        <p:xfrm>
          <a:off x="703290" y="1430812"/>
          <a:ext cx="6365820" cy="6615053"/>
        </p:xfrm>
        <a:graphic>
          <a:graphicData uri="http://schemas.openxmlformats.org/drawingml/2006/table">
            <a:tbl>
              <a:tblPr firstRow="1" bandRow="1">
                <a:tableStyleId>{5940675A-B579-460E-94D1-54222C63F5DA}</a:tableStyleId>
              </a:tblPr>
              <a:tblGrid>
                <a:gridCol w="858810">
                  <a:extLst>
                    <a:ext uri="{9D8B030D-6E8A-4147-A177-3AD203B41FA5}">
                      <a16:colId xmlns:a16="http://schemas.microsoft.com/office/drawing/2014/main" val="1104008221"/>
                    </a:ext>
                  </a:extLst>
                </a:gridCol>
                <a:gridCol w="1187779">
                  <a:extLst>
                    <a:ext uri="{9D8B030D-6E8A-4147-A177-3AD203B41FA5}">
                      <a16:colId xmlns:a16="http://schemas.microsoft.com/office/drawing/2014/main" val="305030584"/>
                    </a:ext>
                  </a:extLst>
                </a:gridCol>
                <a:gridCol w="1359877">
                  <a:extLst>
                    <a:ext uri="{9D8B030D-6E8A-4147-A177-3AD203B41FA5}">
                      <a16:colId xmlns:a16="http://schemas.microsoft.com/office/drawing/2014/main" val="3261923828"/>
                    </a:ext>
                  </a:extLst>
                </a:gridCol>
                <a:gridCol w="1348154">
                  <a:extLst>
                    <a:ext uri="{9D8B030D-6E8A-4147-A177-3AD203B41FA5}">
                      <a16:colId xmlns:a16="http://schemas.microsoft.com/office/drawing/2014/main" val="616734160"/>
                    </a:ext>
                  </a:extLst>
                </a:gridCol>
                <a:gridCol w="1611200">
                  <a:extLst>
                    <a:ext uri="{9D8B030D-6E8A-4147-A177-3AD203B41FA5}">
                      <a16:colId xmlns:a16="http://schemas.microsoft.com/office/drawing/2014/main" val="1843169437"/>
                    </a:ext>
                  </a:extLst>
                </a:gridCol>
              </a:tblGrid>
              <a:tr h="265662">
                <a:tc rowSpan="2">
                  <a:txBody>
                    <a:bodyPr/>
                    <a:lstStyle/>
                    <a:p>
                      <a:pPr algn="ctr"/>
                      <a:r>
                        <a:rPr lang="en-US" sz="1400" b="1" kern="1200" dirty="0">
                          <a:solidFill>
                            <a:schemeClr val="tx1"/>
                          </a:solidFill>
                          <a:effectLst/>
                          <a:latin typeface="+mn-lt"/>
                          <a:ea typeface="+mn-ea"/>
                          <a:cs typeface="+mn-cs"/>
                        </a:rPr>
                        <a:t>Standards</a:t>
                      </a: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gridSpan="2">
                  <a:txBody>
                    <a:bodyPr/>
                    <a:lstStyle/>
                    <a:p>
                      <a:pPr algn="ctr"/>
                      <a:r>
                        <a:rPr lang="en-US" sz="1400" b="1" kern="1200" dirty="0">
                          <a:solidFill>
                            <a:schemeClr val="tx1"/>
                          </a:solidFill>
                          <a:effectLst/>
                          <a:latin typeface="+mn-lt"/>
                          <a:ea typeface="+mn-ea"/>
                          <a:cs typeface="+mn-cs"/>
                        </a:rPr>
                        <a:t>ADU (including Cottage Home)</a:t>
                      </a: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hMerge="1">
                  <a:txBody>
                    <a:bodyPr/>
                    <a:lstStyle/>
                    <a:p>
                      <a:endParaRPr lang="en-US"/>
                    </a:p>
                  </a:txBody>
                  <a:tcPr/>
                </a:tc>
                <a:tc rowSpan="2">
                  <a:txBody>
                    <a:bodyPr/>
                    <a:lstStyle/>
                    <a:p>
                      <a:pPr algn="ctr"/>
                      <a:r>
                        <a:rPr lang="en-US" sz="1400" b="1" dirty="0"/>
                        <a:t>JADU</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rowSpan="2">
                  <a:txBody>
                    <a:bodyPr/>
                    <a:lstStyle/>
                    <a:p>
                      <a:pPr algn="ctr"/>
                      <a:r>
                        <a:rPr lang="en-US" sz="1400" b="1" dirty="0"/>
                        <a:t>Tiny Home</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872045601"/>
                  </a:ext>
                </a:extLst>
              </a:tr>
              <a:tr h="305693">
                <a:tc vMerge="1">
                  <a:txBody>
                    <a:bodyPr/>
                    <a:lstStyle/>
                    <a:p>
                      <a:endParaRPr lang="en-US"/>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algn="ctr"/>
                      <a:r>
                        <a:rPr lang="en-US" sz="1400" kern="1200" dirty="0">
                          <a:solidFill>
                            <a:schemeClr val="tx1"/>
                          </a:solidFill>
                          <a:effectLst/>
                          <a:latin typeface="+mn-lt"/>
                          <a:ea typeface="+mn-ea"/>
                          <a:cs typeface="+mn-cs"/>
                        </a:rPr>
                        <a:t>Attached</a:t>
                      </a: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a:txBody>
                    <a:bodyPr/>
                    <a:lstStyle/>
                    <a:p>
                      <a:pPr algn="ctr"/>
                      <a:r>
                        <a:rPr lang="en-US" sz="1400" kern="1200" dirty="0">
                          <a:solidFill>
                            <a:schemeClr val="tx1"/>
                          </a:solidFill>
                          <a:effectLst/>
                          <a:latin typeface="+mn-lt"/>
                          <a:ea typeface="+mn-ea"/>
                          <a:cs typeface="+mn-cs"/>
                        </a:rPr>
                        <a:t>Detached</a:t>
                      </a: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vMerge="1">
                  <a:txBody>
                    <a:bodyPr/>
                    <a:lstStyle/>
                    <a:p>
                      <a:pPr algn="ctr"/>
                      <a:endParaRPr lang="en-US" sz="11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tc vMerge="1">
                  <a:txBody>
                    <a:bodyPr/>
                    <a:lstStyle/>
                    <a:p>
                      <a:pPr algn="ctr"/>
                      <a:endParaRPr lang="en-US" sz="11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275383422"/>
                  </a:ext>
                </a:extLst>
              </a:tr>
              <a:tr h="265662">
                <a:tc>
                  <a:txBody>
                    <a:bodyPr/>
                    <a:lstStyle/>
                    <a:p>
                      <a:pPr algn="ctr"/>
                      <a:r>
                        <a:rPr lang="en-US" sz="1400" b="1" kern="1200">
                          <a:solidFill>
                            <a:schemeClr val="tx1"/>
                          </a:solidFill>
                          <a:effectLst/>
                          <a:latin typeface="+mn-lt"/>
                          <a:ea typeface="+mn-ea"/>
                          <a:cs typeface="+mn-cs"/>
                        </a:rPr>
                        <a:t>Number (Max.)</a:t>
                      </a:r>
                      <a:endParaRPr lang="en-US" sz="1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gridSpan="2">
                  <a:txBody>
                    <a:bodyPr/>
                    <a:lstStyle/>
                    <a:p>
                      <a:pPr lvl="0"/>
                      <a:r>
                        <a:rPr lang="en-US" sz="1400" b="1" kern="1200" dirty="0">
                          <a:solidFill>
                            <a:schemeClr val="tx1"/>
                          </a:solidFill>
                          <a:effectLst/>
                          <a:latin typeface="+mn-lt"/>
                          <a:ea typeface="+mn-ea"/>
                          <a:cs typeface="+mn-cs"/>
                        </a:rPr>
                        <a:t>Single-family lots:</a:t>
                      </a:r>
                      <a:r>
                        <a:rPr lang="en-US" sz="1400" kern="1200" dirty="0">
                          <a:solidFill>
                            <a:schemeClr val="tx1"/>
                          </a:solidFill>
                          <a:effectLst/>
                          <a:latin typeface="+mn-lt"/>
                          <a:ea typeface="+mn-ea"/>
                          <a:cs typeface="+mn-cs"/>
                        </a:rPr>
                        <a:t> 1 attached or detached ADU</a:t>
                      </a:r>
                    </a:p>
                    <a:p>
                      <a:r>
                        <a:rPr lang="en-US" sz="1400" b="1" kern="1200" dirty="0">
                          <a:solidFill>
                            <a:schemeClr val="tx1"/>
                          </a:solidFill>
                          <a:effectLst/>
                          <a:latin typeface="+mn-lt"/>
                          <a:ea typeface="+mn-ea"/>
                          <a:cs typeface="+mn-cs"/>
                        </a:rPr>
                        <a:t>Multi-family lots:</a:t>
                      </a:r>
                      <a:r>
                        <a:rPr lang="en-US" sz="1400" kern="1200" dirty="0">
                          <a:solidFill>
                            <a:schemeClr val="tx1"/>
                          </a:solidFill>
                          <a:effectLst/>
                          <a:latin typeface="+mn-lt"/>
                          <a:ea typeface="+mn-ea"/>
                          <a:cs typeface="+mn-cs"/>
                        </a:rPr>
                        <a:t> 2 detached ADUs/If attached, up to 25% existing multi-family dwelling units</a:t>
                      </a: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hMerge="1">
                  <a:txBody>
                    <a:bodyPr/>
                    <a:lstStyle/>
                    <a:p>
                      <a:endParaRPr lang="en-US"/>
                    </a:p>
                  </a:txBody>
                  <a:tcPr/>
                </a:tc>
                <a:tc>
                  <a:txBody>
                    <a:bodyPr/>
                    <a:lstStyle/>
                    <a:p>
                      <a:pPr lvl="0"/>
                      <a:r>
                        <a:rPr lang="en-US" sz="1400" b="1" kern="1200" dirty="0">
                          <a:solidFill>
                            <a:schemeClr val="tx1"/>
                          </a:solidFill>
                          <a:effectLst/>
                          <a:latin typeface="+mn-lt"/>
                          <a:ea typeface="+mn-ea"/>
                          <a:cs typeface="+mn-cs"/>
                        </a:rPr>
                        <a:t>Single-family lots:</a:t>
                      </a:r>
                      <a:r>
                        <a:rPr lang="en-US" sz="1400" kern="1200" dirty="0">
                          <a:solidFill>
                            <a:schemeClr val="tx1"/>
                          </a:solidFill>
                          <a:effectLst/>
                          <a:latin typeface="+mn-lt"/>
                          <a:ea typeface="+mn-ea"/>
                          <a:cs typeface="+mn-cs"/>
                        </a:rPr>
                        <a:t> One, plus one ADU</a:t>
                      </a:r>
                    </a:p>
                    <a:p>
                      <a:pPr lvl="0"/>
                      <a:r>
                        <a:rPr lang="en-US" sz="1400" b="1" kern="1200" dirty="0">
                          <a:solidFill>
                            <a:schemeClr val="tx1"/>
                          </a:solidFill>
                          <a:effectLst/>
                          <a:latin typeface="+mn-lt"/>
                          <a:ea typeface="+mn-ea"/>
                          <a:cs typeface="+mn-cs"/>
                        </a:rPr>
                        <a:t>Multi-family lots:</a:t>
                      </a:r>
                      <a:r>
                        <a:rPr lang="en-US" sz="1400" kern="1200" dirty="0">
                          <a:solidFill>
                            <a:schemeClr val="tx1"/>
                          </a:solidFill>
                          <a:effectLst/>
                          <a:latin typeface="+mn-lt"/>
                          <a:ea typeface="+mn-ea"/>
                          <a:cs typeface="+mn-cs"/>
                        </a:rPr>
                        <a:t> None</a:t>
                      </a: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US" sz="1400" b="1" dirty="0"/>
                        <a:t>Single-family lots: </a:t>
                      </a:r>
                      <a:r>
                        <a:rPr lang="en-US" sz="1400" dirty="0"/>
                        <a:t>See ADU</a:t>
                      </a:r>
                    </a:p>
                    <a:p>
                      <a:r>
                        <a:rPr lang="en-US" sz="1400" b="1" dirty="0"/>
                        <a:t>Multi-family lots: </a:t>
                      </a:r>
                      <a:r>
                        <a:rPr lang="en-US" sz="1400" dirty="0"/>
                        <a:t>None</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561414688"/>
                  </a:ext>
                </a:extLst>
              </a:tr>
              <a:tr h="249972">
                <a:tc>
                  <a:txBody>
                    <a:bodyPr/>
                    <a:lstStyle/>
                    <a:p>
                      <a:pPr algn="ctr"/>
                      <a:r>
                        <a:rPr lang="en-US" sz="1400" b="1" dirty="0"/>
                        <a:t>Unit Size</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At least 220 </a:t>
                      </a:r>
                      <a:r>
                        <a:rPr lang="en-US" sz="1400" dirty="0" err="1"/>
                        <a:t>sqft</a:t>
                      </a:r>
                      <a:r>
                        <a:rPr lang="en-US" sz="1400" dirty="0"/>
                        <a:t>.; Up to 50% existing primary dwelling, or 1,200 </a:t>
                      </a:r>
                      <a:r>
                        <a:rPr lang="en-US" sz="1400" dirty="0" err="1"/>
                        <a:t>sqft</a:t>
                      </a:r>
                      <a:r>
                        <a:rPr lang="en-US" sz="1400" dirty="0"/>
                        <a:t>., whichever is greater</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At least 220 </a:t>
                      </a:r>
                      <a:r>
                        <a:rPr lang="en-US" sz="1400" dirty="0" err="1"/>
                        <a:t>sqft</a:t>
                      </a:r>
                      <a:r>
                        <a:rPr lang="en-US" sz="1400" dirty="0"/>
                        <a:t>.; Up to 1,200 </a:t>
                      </a:r>
                      <a:r>
                        <a:rPr lang="en-US" sz="1400" dirty="0" err="1"/>
                        <a:t>sqft</a:t>
                      </a:r>
                      <a:r>
                        <a:rPr lang="en-US" sz="1400" dirty="0"/>
                        <a:t>.</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At least 220 </a:t>
                      </a:r>
                      <a:r>
                        <a:rPr lang="en-US" sz="1400" dirty="0" err="1"/>
                        <a:t>sqft</a:t>
                      </a:r>
                      <a:r>
                        <a:rPr lang="en-US" sz="1400" dirty="0"/>
                        <a:t>; </a:t>
                      </a:r>
                    </a:p>
                    <a:p>
                      <a:pPr algn="ctr"/>
                      <a:r>
                        <a:rPr lang="en-US" sz="1400" dirty="0"/>
                        <a:t>Up to 500 </a:t>
                      </a:r>
                      <a:r>
                        <a:rPr lang="en-US" sz="1400" dirty="0" err="1"/>
                        <a:t>sqft</a:t>
                      </a:r>
                      <a:r>
                        <a:rPr lang="en-US" sz="1400" dirty="0"/>
                        <a:t>.</a:t>
                      </a:r>
                    </a:p>
                    <a:p>
                      <a:pPr algn="ct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The first floor shall be at least 100 </a:t>
                      </a:r>
                      <a:r>
                        <a:rPr lang="en-US" sz="1400" dirty="0" err="1"/>
                        <a:t>sqft</a:t>
                      </a:r>
                      <a:r>
                        <a:rPr lang="en-US" sz="1400" dirty="0"/>
                        <a:t>.</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4723169"/>
                  </a:ext>
                </a:extLst>
              </a:tr>
              <a:tr h="249972">
                <a:tc>
                  <a:txBody>
                    <a:bodyPr/>
                    <a:lstStyle/>
                    <a:p>
                      <a:pPr algn="ctr"/>
                      <a:r>
                        <a:rPr lang="en-US" sz="1400" b="1"/>
                        <a:t>Setbacks (Min.)</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b="0" dirty="0"/>
                        <a:t>Following main dwelling setbacks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b="1" dirty="0"/>
                        <a:t>Front Yard: </a:t>
                      </a:r>
                      <a:r>
                        <a:rPr lang="en-US" sz="1400" b="0" dirty="0"/>
                        <a:t>15 ft. min.</a:t>
                      </a:r>
                    </a:p>
                    <a:p>
                      <a:pPr algn="ctr"/>
                      <a:r>
                        <a:rPr lang="en-US" sz="1400" b="1" dirty="0"/>
                        <a:t>Side Yard:</a:t>
                      </a:r>
                      <a:r>
                        <a:rPr lang="en-US" sz="1400" b="0" dirty="0"/>
                        <a:t> 4 ft. min.</a:t>
                      </a:r>
                    </a:p>
                    <a:p>
                      <a:pPr algn="ctr"/>
                      <a:r>
                        <a:rPr lang="en-US" sz="1400" b="1" dirty="0"/>
                        <a:t>Rear Yard:</a:t>
                      </a:r>
                      <a:r>
                        <a:rPr lang="en-US" sz="1400" b="0" dirty="0"/>
                        <a:t> 4 ft. min</a:t>
                      </a:r>
                      <a:endParaRPr lang="en-US" sz="1400" b="1"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b="0" dirty="0"/>
                        <a:t>Per main dwelling setback requirements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b="1" dirty="0"/>
                        <a:t>Front Yard: </a:t>
                      </a:r>
                      <a:r>
                        <a:rPr lang="en-US" sz="1400" b="0" dirty="0"/>
                        <a:t>15 ft. min.</a:t>
                      </a:r>
                    </a:p>
                    <a:p>
                      <a:pPr algn="ctr"/>
                      <a:r>
                        <a:rPr lang="en-US" sz="1400" b="1" dirty="0"/>
                        <a:t>Side Yard:</a:t>
                      </a:r>
                      <a:r>
                        <a:rPr lang="en-US" sz="1400" b="0" dirty="0"/>
                        <a:t> 4 ft. min.</a:t>
                      </a:r>
                    </a:p>
                    <a:p>
                      <a:pPr algn="ctr"/>
                      <a:r>
                        <a:rPr lang="en-US" sz="1400" b="1" dirty="0"/>
                        <a:t>Rear Yard:</a:t>
                      </a:r>
                      <a:r>
                        <a:rPr lang="en-US" sz="1400" b="0" dirty="0"/>
                        <a:t> 4 ft. min</a:t>
                      </a:r>
                      <a:endParaRPr lang="en-US" sz="1400" b="1" dirty="0"/>
                    </a:p>
                    <a:p>
                      <a:pPr algn="ctr"/>
                      <a:endParaRPr lang="en-US" sz="1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042775126"/>
                  </a:ext>
                </a:extLst>
              </a:tr>
              <a:tr h="249972">
                <a:tc>
                  <a:txBody>
                    <a:bodyPr/>
                    <a:lstStyle/>
                    <a:p>
                      <a:pPr algn="ctr"/>
                      <a:r>
                        <a:rPr lang="en-US" sz="1400" b="1"/>
                        <a:t>Height (Max.)</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Per main dwelling height requirements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16 ft</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Per main dwelling height requirements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1400" dirty="0"/>
                        <a:t>14 ft.</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91354563"/>
                  </a:ext>
                </a:extLst>
              </a:tr>
              <a:tr h="0">
                <a:tc>
                  <a:txBody>
                    <a:bodyPr/>
                    <a:lstStyle/>
                    <a:p>
                      <a:pPr algn="ctr"/>
                      <a:r>
                        <a:rPr lang="en-US" sz="1400" b="1" dirty="0"/>
                        <a:t>Parking (Max.)</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gridSpan="2">
                  <a:txBody>
                    <a:bodyPr/>
                    <a:lstStyle/>
                    <a:p>
                      <a:pPr algn="ctr"/>
                      <a:r>
                        <a:rPr lang="en-US" sz="1400" dirty="0"/>
                        <a:t>1 space per unit – see ADU ordinance for exceptions </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hMerge="1">
                  <a:txBody>
                    <a:bodyPr/>
                    <a:lstStyle/>
                    <a:p>
                      <a:endParaRPr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gridSpan="2">
                  <a:txBody>
                    <a:bodyPr/>
                    <a:lstStyle/>
                    <a:p>
                      <a:pPr algn="ctr"/>
                      <a:r>
                        <a:rPr lang="en-US" sz="1400" dirty="0"/>
                        <a:t>None required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hMerge="1">
                  <a:txBody>
                    <a:bodyPr/>
                    <a:lstStyle/>
                    <a:p>
                      <a:endParaRPr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99745722"/>
                  </a:ext>
                </a:extLst>
              </a:tr>
            </a:tbl>
          </a:graphicData>
        </a:graphic>
      </p:graphicFrame>
      <p:sp>
        <p:nvSpPr>
          <p:cNvPr id="5" name="Title 1">
            <a:extLst>
              <a:ext uri="{FF2B5EF4-FFF2-40B4-BE49-F238E27FC236}">
                <a16:creationId xmlns:a16="http://schemas.microsoft.com/office/drawing/2014/main" id="{EE029821-92A7-458A-9F08-A45C37336C21}"/>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6</a:t>
            </a:r>
          </a:p>
        </p:txBody>
      </p:sp>
    </p:spTree>
    <p:extLst>
      <p:ext uri="{BB962C8B-B14F-4D97-AF65-F5344CB8AC3E}">
        <p14:creationId xmlns:p14="http://schemas.microsoft.com/office/powerpoint/2010/main" val="2208117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FB9464-F17F-38B6-A356-CACFCACC05E9}"/>
              </a:ext>
            </a:extLst>
          </p:cNvPr>
          <p:cNvSpPr/>
          <p:nvPr/>
        </p:nvSpPr>
        <p:spPr>
          <a:xfrm>
            <a:off x="0" y="8724594"/>
            <a:ext cx="2766646"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3" name="Rectangle 2">
            <a:extLst>
              <a:ext uri="{FF2B5EF4-FFF2-40B4-BE49-F238E27FC236}">
                <a16:creationId xmlns:a16="http://schemas.microsoft.com/office/drawing/2014/main" id="{2894B912-4B92-881F-B546-668672D74F84}"/>
              </a:ext>
            </a:extLst>
          </p:cNvPr>
          <p:cNvSpPr/>
          <p:nvPr/>
        </p:nvSpPr>
        <p:spPr>
          <a:xfrm>
            <a:off x="0" y="2119920"/>
            <a:ext cx="2766646" cy="350875"/>
          </a:xfrm>
          <a:prstGeom prst="rect">
            <a:avLst/>
          </a:prstGeom>
          <a:solidFill>
            <a:srgbClr val="028CE2">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60000"/>
                  <a:lumOff val="40000"/>
                </a:schemeClr>
              </a:solidFill>
            </a:endParaRPr>
          </a:p>
        </p:txBody>
      </p:sp>
      <p:sp>
        <p:nvSpPr>
          <p:cNvPr id="2" name="Content Placeholder 2">
            <a:extLst>
              <a:ext uri="{FF2B5EF4-FFF2-40B4-BE49-F238E27FC236}">
                <a16:creationId xmlns:a16="http://schemas.microsoft.com/office/drawing/2014/main" id="{A8376D2A-992C-BC30-4D80-367C08011A5D}"/>
              </a:ext>
            </a:extLst>
          </p:cNvPr>
          <p:cNvSpPr txBox="1">
            <a:spLocks/>
          </p:cNvSpPr>
          <p:nvPr/>
        </p:nvSpPr>
        <p:spPr>
          <a:xfrm>
            <a:off x="550985" y="535519"/>
            <a:ext cx="6670430" cy="4001311"/>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ctr">
              <a:spcAft>
                <a:spcPts val="0"/>
              </a:spcAft>
              <a:buNone/>
            </a:pPr>
            <a:r>
              <a:rPr lang="en-US" sz="1600" dirty="0">
                <a:solidFill>
                  <a:srgbClr val="00B0F0"/>
                </a:solidFill>
                <a:latin typeface="Daytona Condensed"/>
              </a:rPr>
              <a:t>- - - - - </a:t>
            </a:r>
            <a:r>
              <a:rPr lang="en-US" sz="1600" b="1" dirty="0">
                <a:solidFill>
                  <a:srgbClr val="00B0F0"/>
                </a:solidFill>
                <a:latin typeface="Daytona Condensed"/>
              </a:rPr>
              <a:t>STEP 4. PREPARE AND SUBMIT YOUR ADU PERMIT APPLICATION</a:t>
            </a:r>
            <a:r>
              <a:rPr lang="en-US" sz="1600" dirty="0">
                <a:solidFill>
                  <a:srgbClr val="00B0F0"/>
                </a:solidFill>
                <a:latin typeface="Daytona Condensed"/>
              </a:rPr>
              <a:t> - - - - -</a:t>
            </a:r>
          </a:p>
          <a:p>
            <a:pPr marL="0" indent="0" algn="just">
              <a:buNone/>
            </a:pPr>
            <a:r>
              <a:rPr lang="en-US" dirty="0"/>
              <a:t>The last step is to prepare and submit your ADU building permit application. Application requirements are outlined on Page 8-10 of this Guide. Once you submit a complete and accurate application package and pay the fees, your application will be reviewed for completeness, accepted, routed, and reviewed by the City of Lemoore. Building permits will be issued upon approval and then inspections can be scheduled post-construction.</a:t>
            </a:r>
            <a:endParaRPr lang="en-US" dirty="0">
              <a:ea typeface="Calibri"/>
              <a:cs typeface="Calibri"/>
            </a:endParaRPr>
          </a:p>
          <a:p>
            <a:pPr marL="0" indent="0" algn="just">
              <a:buNone/>
            </a:pPr>
            <a:r>
              <a:rPr lang="en-US" b="1" u="sng" dirty="0">
                <a:solidFill>
                  <a:schemeClr val="bg1"/>
                </a:solidFill>
              </a:rPr>
              <a:t>Permitting Process</a:t>
            </a:r>
            <a:endParaRPr lang="en-US" b="1" u="sng" dirty="0">
              <a:solidFill>
                <a:schemeClr val="bg1"/>
              </a:solidFill>
              <a:ea typeface="Calibri"/>
              <a:cs typeface="Calibri"/>
            </a:endParaRPr>
          </a:p>
          <a:p>
            <a:pPr marL="0" indent="0" algn="just">
              <a:buNone/>
            </a:pPr>
            <a:r>
              <a:rPr lang="en-US" dirty="0"/>
              <a:t>All ADUs require a building permit and are subject to all the standard application and permitting fees and procedures that generally apply to building permits. Depending on your situation, additional permits, studies, and reports may be required, e.g., demolition, fire sprinklers, solar panels, soils investigation, etc.</a:t>
            </a:r>
            <a:endParaRPr lang="en-US" dirty="0">
              <a:highlight>
                <a:srgbClr val="FFFF00"/>
              </a:highlight>
              <a:ea typeface="Calibri"/>
              <a:cs typeface="Calibri"/>
            </a:endParaRPr>
          </a:p>
        </p:txBody>
      </p:sp>
      <p:sp>
        <p:nvSpPr>
          <p:cNvPr id="4" name="Content Placeholder 2">
            <a:extLst>
              <a:ext uri="{FF2B5EF4-FFF2-40B4-BE49-F238E27FC236}">
                <a16:creationId xmlns:a16="http://schemas.microsoft.com/office/drawing/2014/main" id="{D0C805DF-D304-E2DD-16C9-1910731E9389}"/>
              </a:ext>
            </a:extLst>
          </p:cNvPr>
          <p:cNvSpPr txBox="1">
            <a:spLocks/>
          </p:cNvSpPr>
          <p:nvPr/>
        </p:nvSpPr>
        <p:spPr>
          <a:xfrm>
            <a:off x="1258728" y="3494440"/>
            <a:ext cx="5962683" cy="2196772"/>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30000"/>
              </a:lnSpc>
              <a:spcBef>
                <a:spcPts val="0"/>
              </a:spcBef>
              <a:spcAft>
                <a:spcPts val="600"/>
              </a:spcAft>
            </a:pPr>
            <a:r>
              <a:rPr lang="en-US" dirty="0">
                <a:latin typeface="+mn-lt"/>
              </a:rPr>
              <a:t>Submit plans and pay all applicable fees (See Submittal Requirements on Page 8-10). The City will review the submittal for completeness and once deemed complete, the application will be officially “accepted” for processing. </a:t>
            </a:r>
          </a:p>
          <a:p>
            <a:pPr algn="just">
              <a:lnSpc>
                <a:spcPct val="130000"/>
              </a:lnSpc>
              <a:spcBef>
                <a:spcPts val="0"/>
              </a:spcBef>
              <a:spcAft>
                <a:spcPts val="600"/>
              </a:spcAft>
            </a:pPr>
            <a:r>
              <a:rPr lang="en-US" dirty="0">
                <a:latin typeface="+mn-lt"/>
              </a:rPr>
              <a:t>All projects will be routed to the Building Division and Planning Division.</a:t>
            </a:r>
            <a:endParaRPr lang="en-US" dirty="0">
              <a:latin typeface="+mn-lt"/>
              <a:ea typeface="Calibri"/>
              <a:cs typeface="Calibri"/>
            </a:endParaRPr>
          </a:p>
          <a:p>
            <a:pPr algn="just">
              <a:lnSpc>
                <a:spcPct val="130000"/>
              </a:lnSpc>
              <a:spcBef>
                <a:spcPts val="0"/>
              </a:spcBef>
              <a:spcAft>
                <a:spcPts val="600"/>
              </a:spcAft>
            </a:pPr>
            <a:r>
              <a:rPr lang="en-US" dirty="0">
                <a:latin typeface="+mn-lt"/>
              </a:rPr>
              <a:t>The City will review the accepted submittal for compliance with the building, fire, and municipal code including the ADU Ordinance. Plan revisions may be necessary until deemed compliant.</a:t>
            </a:r>
            <a:endParaRPr lang="en-US" dirty="0">
              <a:latin typeface="+mn-lt"/>
              <a:ea typeface="Calibri"/>
              <a:cs typeface="Calibri"/>
            </a:endParaRPr>
          </a:p>
        </p:txBody>
      </p:sp>
      <p:cxnSp>
        <p:nvCxnSpPr>
          <p:cNvPr id="5" name="Straight Connector 4">
            <a:extLst>
              <a:ext uri="{FF2B5EF4-FFF2-40B4-BE49-F238E27FC236}">
                <a16:creationId xmlns:a16="http://schemas.microsoft.com/office/drawing/2014/main" id="{E4E15EB8-E513-D7EF-02CB-E5BB775D70DF}"/>
              </a:ext>
            </a:extLst>
          </p:cNvPr>
          <p:cNvCxnSpPr>
            <a:cxnSpLocks/>
          </p:cNvCxnSpPr>
          <p:nvPr/>
        </p:nvCxnSpPr>
        <p:spPr>
          <a:xfrm>
            <a:off x="841533" y="3620310"/>
            <a:ext cx="0" cy="4318170"/>
          </a:xfrm>
          <a:prstGeom prst="line">
            <a:avLst/>
          </a:prstGeom>
          <a:ln w="57150">
            <a:solidFill>
              <a:srgbClr val="028CE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43E093-4277-FDE5-2059-476CE799F794}"/>
              </a:ext>
            </a:extLst>
          </p:cNvPr>
          <p:cNvCxnSpPr>
            <a:cxnSpLocks/>
          </p:cNvCxnSpPr>
          <p:nvPr/>
        </p:nvCxnSpPr>
        <p:spPr>
          <a:xfrm>
            <a:off x="841533" y="3620310"/>
            <a:ext cx="377191" cy="0"/>
          </a:xfrm>
          <a:prstGeom prst="line">
            <a:avLst/>
          </a:prstGeom>
          <a:ln w="28575">
            <a:solidFill>
              <a:srgbClr val="028CE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55D82F-53E1-DB33-2C81-CE319357AC94}"/>
              </a:ext>
            </a:extLst>
          </p:cNvPr>
          <p:cNvCxnSpPr>
            <a:cxnSpLocks/>
          </p:cNvCxnSpPr>
          <p:nvPr/>
        </p:nvCxnSpPr>
        <p:spPr>
          <a:xfrm>
            <a:off x="841533" y="4464372"/>
            <a:ext cx="377191" cy="0"/>
          </a:xfrm>
          <a:prstGeom prst="line">
            <a:avLst/>
          </a:prstGeom>
          <a:ln w="28575">
            <a:solidFill>
              <a:srgbClr val="028CE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94F6BE-230A-412F-4CDF-6E59C439B041}"/>
              </a:ext>
            </a:extLst>
          </p:cNvPr>
          <p:cNvCxnSpPr>
            <a:cxnSpLocks/>
          </p:cNvCxnSpPr>
          <p:nvPr/>
        </p:nvCxnSpPr>
        <p:spPr>
          <a:xfrm>
            <a:off x="841533" y="6777536"/>
            <a:ext cx="377191" cy="0"/>
          </a:xfrm>
          <a:prstGeom prst="line">
            <a:avLst/>
          </a:prstGeom>
          <a:ln w="28575">
            <a:solidFill>
              <a:srgbClr val="028CE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8361C120-FB82-EA52-23A4-E7755766D132}"/>
              </a:ext>
            </a:extLst>
          </p:cNvPr>
          <p:cNvSpPr txBox="1">
            <a:spLocks/>
          </p:cNvSpPr>
          <p:nvPr/>
        </p:nvSpPr>
        <p:spPr>
          <a:xfrm>
            <a:off x="1549276" y="5387280"/>
            <a:ext cx="5244736" cy="1122302"/>
          </a:xfrm>
          <a:prstGeom prst="rect">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ct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30000"/>
              </a:lnSpc>
            </a:pPr>
            <a:r>
              <a:rPr lang="en-US" sz="1200" b="1" dirty="0">
                <a:solidFill>
                  <a:schemeClr val="accent3">
                    <a:lumMod val="75000"/>
                  </a:schemeClr>
                </a:solidFill>
              </a:rPr>
              <a:t>PLAN REVIEW TIMELINES</a:t>
            </a:r>
          </a:p>
          <a:p>
            <a:pPr algn="just">
              <a:lnSpc>
                <a:spcPct val="130000"/>
              </a:lnSpc>
            </a:pPr>
            <a:r>
              <a:rPr lang="en-US" sz="1200" dirty="0"/>
              <a:t>Allow a minimum of 10 business days for the first plan review and five business days for all other subsequent reviews. The plan review time may be extended depending on the complexity and size of the structure.</a:t>
            </a:r>
          </a:p>
        </p:txBody>
      </p:sp>
      <p:sp>
        <p:nvSpPr>
          <p:cNvPr id="10" name="Content Placeholder 2">
            <a:extLst>
              <a:ext uri="{FF2B5EF4-FFF2-40B4-BE49-F238E27FC236}">
                <a16:creationId xmlns:a16="http://schemas.microsoft.com/office/drawing/2014/main" id="{4DEB752A-FFAD-8A3E-06CF-267B69584C9A}"/>
              </a:ext>
            </a:extLst>
          </p:cNvPr>
          <p:cNvSpPr txBox="1">
            <a:spLocks/>
          </p:cNvSpPr>
          <p:nvPr/>
        </p:nvSpPr>
        <p:spPr>
          <a:xfrm>
            <a:off x="1258728" y="6614335"/>
            <a:ext cx="5962683" cy="203579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30000"/>
              </a:lnSpc>
              <a:spcBef>
                <a:spcPts val="0"/>
              </a:spcBef>
              <a:spcAft>
                <a:spcPts val="600"/>
              </a:spcAft>
            </a:pPr>
            <a:r>
              <a:rPr lang="en-US" dirty="0">
                <a:latin typeface="+mn-lt"/>
              </a:rPr>
              <a:t>Once deemed compliant, the plans will be approved and returned to you with a stamp of approval from the building department and you may proceed with construction.</a:t>
            </a:r>
          </a:p>
          <a:p>
            <a:pPr>
              <a:lnSpc>
                <a:spcPct val="130000"/>
              </a:lnSpc>
              <a:spcBef>
                <a:spcPts val="0"/>
              </a:spcBef>
              <a:spcAft>
                <a:spcPts val="600"/>
              </a:spcAft>
            </a:pPr>
            <a:r>
              <a:rPr lang="en-US" dirty="0">
                <a:latin typeface="+mn-lt"/>
              </a:rPr>
              <a:t>After the ADU is constructed, final inspections will occur. Occupancy of the ADU can begin once inspections are signed off. </a:t>
            </a:r>
          </a:p>
        </p:txBody>
      </p:sp>
      <p:cxnSp>
        <p:nvCxnSpPr>
          <p:cNvPr id="11" name="Straight Connector 10">
            <a:extLst>
              <a:ext uri="{FF2B5EF4-FFF2-40B4-BE49-F238E27FC236}">
                <a16:creationId xmlns:a16="http://schemas.microsoft.com/office/drawing/2014/main" id="{86759104-2F00-872C-5E3F-BF99BDD1097D}"/>
              </a:ext>
            </a:extLst>
          </p:cNvPr>
          <p:cNvCxnSpPr>
            <a:cxnSpLocks/>
          </p:cNvCxnSpPr>
          <p:nvPr/>
        </p:nvCxnSpPr>
        <p:spPr>
          <a:xfrm>
            <a:off x="841533" y="4769172"/>
            <a:ext cx="377191" cy="0"/>
          </a:xfrm>
          <a:prstGeom prst="line">
            <a:avLst/>
          </a:prstGeom>
          <a:ln w="28575">
            <a:solidFill>
              <a:srgbClr val="028CE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9E8C9F-5435-EF24-1675-8D9F0BC11947}"/>
              </a:ext>
            </a:extLst>
          </p:cNvPr>
          <p:cNvCxnSpPr>
            <a:cxnSpLocks/>
          </p:cNvCxnSpPr>
          <p:nvPr/>
        </p:nvCxnSpPr>
        <p:spPr>
          <a:xfrm>
            <a:off x="841533" y="7340244"/>
            <a:ext cx="377191" cy="0"/>
          </a:xfrm>
          <a:prstGeom prst="line">
            <a:avLst/>
          </a:prstGeom>
          <a:ln w="28575">
            <a:solidFill>
              <a:srgbClr val="028CE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314D5F25-98AC-D925-5C37-0327978858F7}"/>
              </a:ext>
            </a:extLst>
          </p:cNvPr>
          <p:cNvSpPr txBox="1">
            <a:spLocks/>
          </p:cNvSpPr>
          <p:nvPr/>
        </p:nvSpPr>
        <p:spPr>
          <a:xfrm>
            <a:off x="550985" y="7938479"/>
            <a:ext cx="6670430" cy="1428255"/>
          </a:xfrm>
          <a:prstGeom prst="rect">
            <a:avLst/>
          </a:prstGeom>
          <a:noFill/>
          <a:effectLst>
            <a:softEdge rad="38100"/>
          </a:effectLst>
        </p:spPr>
        <p:txBody>
          <a:bodyPr lIns="91440" tIns="45720" rIns="91440" bIns="45720" anchor="t">
            <a:normAutofit/>
          </a:bodyPr>
          <a:lstStyle>
            <a:lvl1pPr marL="19431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1pPr>
            <a:lvl2pPr marL="58293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97155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36017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748790" indent="-194310" algn="l" defTabSz="777240" rtl="0" eaLnBrk="1" latinLnBrk="0" hangingPunct="1">
              <a:lnSpc>
                <a:spcPct val="13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gn="just">
              <a:buNone/>
            </a:pPr>
            <a:r>
              <a:rPr lang="en-US" dirty="0"/>
              <a:t>In general, if there is an existing single-family home or multi-family development on the property, complete applications will be acted on within 60 days or deemed approved. Exceptions to this timeline are described in the Lemoore Code of Ordinances Chapter 9-4D-12.</a:t>
            </a:r>
            <a:endParaRPr lang="en-US" dirty="0">
              <a:ea typeface="Calibri"/>
              <a:cs typeface="Calibri"/>
            </a:endParaRPr>
          </a:p>
          <a:p>
            <a:pPr marL="0" indent="0" algn="just">
              <a:buNone/>
            </a:pPr>
            <a:r>
              <a:rPr lang="en-US" b="1" u="sng" dirty="0">
                <a:solidFill>
                  <a:schemeClr val="bg1"/>
                </a:solidFill>
              </a:rPr>
              <a:t>Submittal Requirements</a:t>
            </a:r>
            <a:endParaRPr lang="en-US" b="1" u="sng" dirty="0">
              <a:solidFill>
                <a:schemeClr val="bg1"/>
              </a:solidFill>
              <a:ea typeface="Calibri"/>
              <a:cs typeface="Calibri"/>
            </a:endParaRPr>
          </a:p>
          <a:p>
            <a:pPr marL="0" indent="0" algn="just">
              <a:buNone/>
            </a:pPr>
            <a:r>
              <a:rPr lang="en-US" dirty="0"/>
              <a:t>Prepare and submit all items indicated and described in the Submittal Checklist on the next page.</a:t>
            </a:r>
            <a:endParaRPr lang="en-US" dirty="0">
              <a:ea typeface="Calibri"/>
              <a:cs typeface="Calibri"/>
            </a:endParaRPr>
          </a:p>
        </p:txBody>
      </p:sp>
      <p:sp>
        <p:nvSpPr>
          <p:cNvPr id="16" name="Title 1">
            <a:extLst>
              <a:ext uri="{FF2B5EF4-FFF2-40B4-BE49-F238E27FC236}">
                <a16:creationId xmlns:a16="http://schemas.microsoft.com/office/drawing/2014/main" id="{D5FD9909-0292-C375-9452-8A39E5663DF1}"/>
              </a:ext>
            </a:extLst>
          </p:cNvPr>
          <p:cNvSpPr txBox="1">
            <a:spLocks/>
          </p:cNvSpPr>
          <p:nvPr/>
        </p:nvSpPr>
        <p:spPr>
          <a:xfrm>
            <a:off x="5860305" y="9653530"/>
            <a:ext cx="1689533" cy="267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1000" b="1">
                <a:solidFill>
                  <a:schemeClr val="bg1"/>
                </a:solidFill>
                <a:latin typeface="+mn-lt"/>
              </a:rPr>
              <a:t>PAGE 7</a:t>
            </a:r>
          </a:p>
        </p:txBody>
      </p:sp>
    </p:spTree>
    <p:extLst>
      <p:ext uri="{BB962C8B-B14F-4D97-AF65-F5344CB8AC3E}">
        <p14:creationId xmlns:p14="http://schemas.microsoft.com/office/powerpoint/2010/main" val="1103765828"/>
      </p:ext>
    </p:extLst>
  </p:cSld>
  <p:clrMapOvr>
    <a:masterClrMapping/>
  </p:clrMapOvr>
</p:sld>
</file>

<file path=ppt/theme/theme1.xml><?xml version="1.0" encoding="utf-8"?>
<a:theme xmlns:a="http://schemas.openxmlformats.org/drawingml/2006/main" name="Office Theme">
  <a:themeElements>
    <a:clrScheme name="Custom 15">
      <a:dk1>
        <a:sysClr val="windowText" lastClr="000000"/>
      </a:dk1>
      <a:lt1>
        <a:sysClr val="window" lastClr="FFFFFF"/>
      </a:lt1>
      <a:dk2>
        <a:srgbClr val="3E825E"/>
      </a:dk2>
      <a:lt2>
        <a:srgbClr val="E3DED1"/>
      </a:lt2>
      <a:accent1>
        <a:srgbClr val="549E39"/>
      </a:accent1>
      <a:accent2>
        <a:srgbClr val="A95A0B"/>
      </a:accent2>
      <a:accent3>
        <a:srgbClr val="2A4F1C"/>
      </a:accent3>
      <a:accent4>
        <a:srgbClr val="029676"/>
      </a:accent4>
      <a:accent5>
        <a:srgbClr val="4AB5C4"/>
      </a:accent5>
      <a:accent6>
        <a:srgbClr val="0989B1"/>
      </a:accent6>
      <a:hlink>
        <a:srgbClr val="2ADA60"/>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D940B470901D4DB6F271FC74D18A00" ma:contentTypeVersion="6" ma:contentTypeDescription="Create a new document." ma:contentTypeScope="" ma:versionID="2bbdc73290b6accd3e8170916326cb85">
  <xsd:schema xmlns:xsd="http://www.w3.org/2001/XMLSchema" xmlns:xs="http://www.w3.org/2001/XMLSchema" xmlns:p="http://schemas.microsoft.com/office/2006/metadata/properties" xmlns:ns3="85fe9b99-6bda-420a-9c8a-429af4285710" targetNamespace="http://schemas.microsoft.com/office/2006/metadata/properties" ma:root="true" ma:fieldsID="e7a3bcb3d412f3079e8685b6d4140f76" ns3:_="">
    <xsd:import namespace="85fe9b99-6bda-420a-9c8a-429af4285710"/>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e9b99-6bda-420a-9c8a-429af4285710"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5fe9b99-6bda-420a-9c8a-429af4285710" xsi:nil="true"/>
  </documentManagement>
</p:properties>
</file>

<file path=customXml/itemProps1.xml><?xml version="1.0" encoding="utf-8"?>
<ds:datastoreItem xmlns:ds="http://schemas.openxmlformats.org/officeDocument/2006/customXml" ds:itemID="{3A209204-69AB-49AF-AE42-06C11D115725}">
  <ds:schemaRefs>
    <ds:schemaRef ds:uri="http://schemas.microsoft.com/sharepoint/v3/contenttype/forms"/>
  </ds:schemaRefs>
</ds:datastoreItem>
</file>

<file path=customXml/itemProps2.xml><?xml version="1.0" encoding="utf-8"?>
<ds:datastoreItem xmlns:ds="http://schemas.openxmlformats.org/officeDocument/2006/customXml" ds:itemID="{FDBB8DFD-B664-4CC0-B422-80458423F4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fe9b99-6bda-420a-9c8a-429af42857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A31675-33BA-4197-8A73-7B3B7FB1B2AD}">
  <ds:schemaRefs>
    <ds:schemaRef ds:uri="http://www.w3.org/XML/1998/namespace"/>
    <ds:schemaRef ds:uri="http://purl.org/dc/elements/1.1/"/>
    <ds:schemaRef ds:uri="http://purl.org/dc/terms/"/>
    <ds:schemaRef ds:uri="85fe9b99-6bda-420a-9c8a-429af4285710"/>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1274</TotalTime>
  <Words>4362</Words>
  <Application>Microsoft Office PowerPoint</Application>
  <PresentationFormat>Custom</PresentationFormat>
  <Paragraphs>412</Paragraphs>
  <Slides>25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PMingLiU</vt:lpstr>
      <vt:lpstr>Arial</vt:lpstr>
      <vt:lpstr>Arial Black</vt:lpstr>
      <vt:lpstr>Calibri</vt:lpstr>
      <vt:lpstr>Calibri Light</vt:lpstr>
      <vt:lpstr>Daytona Condensed</vt:lpstr>
      <vt:lpstr>Times New Roman</vt:lpstr>
      <vt:lpstr>Wingdings</vt:lpstr>
      <vt:lpstr>Office Theme</vt:lpstr>
      <vt:lpstr>City of Lemoore: A Homeowner’s How-to Guide to Accessory Dwelling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to Accessory Dwelling Units</dc:title>
  <dc:creator>Shin Tu</dc:creator>
  <cp:lastModifiedBy>Kristie Baley</cp:lastModifiedBy>
  <cp:revision>10</cp:revision>
  <cp:lastPrinted>2025-01-09T22:07:12Z</cp:lastPrinted>
  <dcterms:created xsi:type="dcterms:W3CDTF">2022-02-17T22:33:06Z</dcterms:created>
  <dcterms:modified xsi:type="dcterms:W3CDTF">2025-02-03T18:04:24Z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0x01010012D940B470901D4DB6F271FC74D18A00</vt:lpwstr>
  </property>
</Properties>
</file>